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61" r:id="rId6"/>
    <p:sldId id="259" r:id="rId7"/>
    <p:sldId id="275" r:id="rId8"/>
    <p:sldId id="276" r:id="rId9"/>
    <p:sldId id="277" r:id="rId10"/>
    <p:sldId id="262" r:id="rId11"/>
    <p:sldId id="278" r:id="rId12"/>
    <p:sldId id="279" r:id="rId13"/>
    <p:sldId id="280" r:id="rId14"/>
    <p:sldId id="281" r:id="rId15"/>
    <p:sldId id="273" r:id="rId16"/>
    <p:sldId id="265" r:id="rId17"/>
    <p:sldId id="266" r:id="rId18"/>
    <p:sldId id="267" r:id="rId19"/>
    <p:sldId id="268" r:id="rId20"/>
    <p:sldId id="269" r:id="rId21"/>
    <p:sldId id="270" r:id="rId22"/>
    <p:sldId id="271" r:id="rId23"/>
    <p:sldId id="272" r:id="rId24"/>
    <p:sldId id="27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EA978-39AB-A98D-C266-09B65B019767}" v="11" dt="2025-12-12T08:20:37.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9" d="100"/>
          <a:sy n="69"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15B8E8-7390-4651-A32C-557E1E67A2C9}" type="doc">
      <dgm:prSet loTypeId="urn:microsoft.com/office/officeart/2005/8/layout/hierarchy1" loCatId="hierarchy" qsTypeId="urn:microsoft.com/office/officeart/2005/8/quickstyle/simple1" qsCatId="simple" csTypeId="urn:microsoft.com/office/officeart/2005/8/colors/accent3_2" csCatId="accent3"/>
      <dgm:spPr/>
      <dgm:t>
        <a:bodyPr/>
        <a:lstStyle/>
        <a:p>
          <a:endParaRPr lang="en-US"/>
        </a:p>
      </dgm:t>
    </dgm:pt>
    <dgm:pt modelId="{5278F41B-B9A6-49DF-82FC-67B5F78C2446}">
      <dgm:prSet/>
      <dgm:spPr/>
      <dgm:t>
        <a:bodyPr/>
        <a:lstStyle/>
        <a:p>
          <a:r>
            <a:rPr lang="nl-NL"/>
            <a:t>Test je op dieren?</a:t>
          </a:r>
          <a:endParaRPr lang="en-US"/>
        </a:p>
      </dgm:t>
    </dgm:pt>
    <dgm:pt modelId="{C8D552A4-F890-4F95-B3B8-1F60D4F7EF39}" type="parTrans" cxnId="{8ED571F8-71E0-4689-87E4-C5FCA22B99E3}">
      <dgm:prSet/>
      <dgm:spPr/>
      <dgm:t>
        <a:bodyPr/>
        <a:lstStyle/>
        <a:p>
          <a:endParaRPr lang="en-US"/>
        </a:p>
      </dgm:t>
    </dgm:pt>
    <dgm:pt modelId="{50E4A035-8E37-428E-8C88-834E2BE95557}" type="sibTrans" cxnId="{8ED571F8-71E0-4689-87E4-C5FCA22B99E3}">
      <dgm:prSet/>
      <dgm:spPr/>
      <dgm:t>
        <a:bodyPr/>
        <a:lstStyle/>
        <a:p>
          <a:endParaRPr lang="en-US"/>
        </a:p>
      </dgm:t>
    </dgm:pt>
    <dgm:pt modelId="{36F206EC-F7F2-4B34-BE07-8DF495119245}">
      <dgm:prSet/>
      <dgm:spPr/>
      <dgm:t>
        <a:bodyPr/>
        <a:lstStyle/>
        <a:p>
          <a:r>
            <a:rPr lang="nl-NL"/>
            <a:t>Hoe ga je om met de natuur?</a:t>
          </a:r>
          <a:endParaRPr lang="en-US"/>
        </a:p>
      </dgm:t>
    </dgm:pt>
    <dgm:pt modelId="{7981FC57-9662-4E48-9FF9-36439CC0208A}" type="parTrans" cxnId="{491444FC-1135-4CF1-935E-2D174F84E7DD}">
      <dgm:prSet/>
      <dgm:spPr/>
      <dgm:t>
        <a:bodyPr/>
        <a:lstStyle/>
        <a:p>
          <a:endParaRPr lang="en-US"/>
        </a:p>
      </dgm:t>
    </dgm:pt>
    <dgm:pt modelId="{73F6F11A-D263-401B-9D29-4311AC55035F}" type="sibTrans" cxnId="{491444FC-1135-4CF1-935E-2D174F84E7DD}">
      <dgm:prSet/>
      <dgm:spPr/>
      <dgm:t>
        <a:bodyPr/>
        <a:lstStyle/>
        <a:p>
          <a:endParaRPr lang="en-US"/>
        </a:p>
      </dgm:t>
    </dgm:pt>
    <dgm:pt modelId="{4D6B4A62-4124-4DB3-8873-37B3A758E502}">
      <dgm:prSet/>
      <dgm:spPr/>
      <dgm:t>
        <a:bodyPr/>
        <a:lstStyle/>
        <a:p>
          <a:r>
            <a:rPr lang="nl-NL"/>
            <a:t>Van wie is de ruimte?</a:t>
          </a:r>
          <a:endParaRPr lang="en-US"/>
        </a:p>
      </dgm:t>
    </dgm:pt>
    <dgm:pt modelId="{913D9C3E-807D-406E-96F0-0DFEBD61CB00}" type="parTrans" cxnId="{6C034E3E-253A-43BD-9E28-DABC3DF56442}">
      <dgm:prSet/>
      <dgm:spPr/>
      <dgm:t>
        <a:bodyPr/>
        <a:lstStyle/>
        <a:p>
          <a:endParaRPr lang="en-US"/>
        </a:p>
      </dgm:t>
    </dgm:pt>
    <dgm:pt modelId="{D42AFB6B-80B0-4D3F-8F96-87315C5C02FF}" type="sibTrans" cxnId="{6C034E3E-253A-43BD-9E28-DABC3DF56442}">
      <dgm:prSet/>
      <dgm:spPr/>
      <dgm:t>
        <a:bodyPr/>
        <a:lstStyle/>
        <a:p>
          <a:endParaRPr lang="en-US"/>
        </a:p>
      </dgm:t>
    </dgm:pt>
    <dgm:pt modelId="{EB35CD1E-C110-46C1-9AE7-5EB5C0101A34}" type="pres">
      <dgm:prSet presAssocID="{4515B8E8-7390-4651-A32C-557E1E67A2C9}" presName="hierChild1" presStyleCnt="0">
        <dgm:presLayoutVars>
          <dgm:chPref val="1"/>
          <dgm:dir/>
          <dgm:animOne val="branch"/>
          <dgm:animLvl val="lvl"/>
          <dgm:resizeHandles/>
        </dgm:presLayoutVars>
      </dgm:prSet>
      <dgm:spPr/>
    </dgm:pt>
    <dgm:pt modelId="{D142EB67-9283-46DA-AA2F-6549C9288951}" type="pres">
      <dgm:prSet presAssocID="{5278F41B-B9A6-49DF-82FC-67B5F78C2446}" presName="hierRoot1" presStyleCnt="0"/>
      <dgm:spPr/>
    </dgm:pt>
    <dgm:pt modelId="{B882A418-C1D6-45D7-91C7-A54D6BC5EF48}" type="pres">
      <dgm:prSet presAssocID="{5278F41B-B9A6-49DF-82FC-67B5F78C2446}" presName="composite" presStyleCnt="0"/>
      <dgm:spPr/>
    </dgm:pt>
    <dgm:pt modelId="{E07C1088-E959-4EC4-8365-D8D86086EFA8}" type="pres">
      <dgm:prSet presAssocID="{5278F41B-B9A6-49DF-82FC-67B5F78C2446}" presName="background" presStyleLbl="node0" presStyleIdx="0" presStyleCnt="3"/>
      <dgm:spPr/>
    </dgm:pt>
    <dgm:pt modelId="{9514A1D0-43EC-46CD-9803-284E02AB7567}" type="pres">
      <dgm:prSet presAssocID="{5278F41B-B9A6-49DF-82FC-67B5F78C2446}" presName="text" presStyleLbl="fgAcc0" presStyleIdx="0" presStyleCnt="3">
        <dgm:presLayoutVars>
          <dgm:chPref val="3"/>
        </dgm:presLayoutVars>
      </dgm:prSet>
      <dgm:spPr/>
    </dgm:pt>
    <dgm:pt modelId="{EA39E7C8-362F-4A66-B46F-E2D63951FEE6}" type="pres">
      <dgm:prSet presAssocID="{5278F41B-B9A6-49DF-82FC-67B5F78C2446}" presName="hierChild2" presStyleCnt="0"/>
      <dgm:spPr/>
    </dgm:pt>
    <dgm:pt modelId="{4D9551CF-6DE7-4C3F-88E6-A99EAA8C7982}" type="pres">
      <dgm:prSet presAssocID="{36F206EC-F7F2-4B34-BE07-8DF495119245}" presName="hierRoot1" presStyleCnt="0"/>
      <dgm:spPr/>
    </dgm:pt>
    <dgm:pt modelId="{826F9F05-319D-4ED3-819B-B410BE82C88B}" type="pres">
      <dgm:prSet presAssocID="{36F206EC-F7F2-4B34-BE07-8DF495119245}" presName="composite" presStyleCnt="0"/>
      <dgm:spPr/>
    </dgm:pt>
    <dgm:pt modelId="{A27C504D-C34E-4312-8650-BE9A1DAA857A}" type="pres">
      <dgm:prSet presAssocID="{36F206EC-F7F2-4B34-BE07-8DF495119245}" presName="background" presStyleLbl="node0" presStyleIdx="1" presStyleCnt="3"/>
      <dgm:spPr/>
    </dgm:pt>
    <dgm:pt modelId="{AC398422-20E5-4853-A885-BAAE7F5E91C1}" type="pres">
      <dgm:prSet presAssocID="{36F206EC-F7F2-4B34-BE07-8DF495119245}" presName="text" presStyleLbl="fgAcc0" presStyleIdx="1" presStyleCnt="3">
        <dgm:presLayoutVars>
          <dgm:chPref val="3"/>
        </dgm:presLayoutVars>
      </dgm:prSet>
      <dgm:spPr/>
    </dgm:pt>
    <dgm:pt modelId="{2CC08110-BB69-4F97-B557-B895E09B6500}" type="pres">
      <dgm:prSet presAssocID="{36F206EC-F7F2-4B34-BE07-8DF495119245}" presName="hierChild2" presStyleCnt="0"/>
      <dgm:spPr/>
    </dgm:pt>
    <dgm:pt modelId="{4F82D4B8-AFE6-41E5-8E9D-C4C91803DDBE}" type="pres">
      <dgm:prSet presAssocID="{4D6B4A62-4124-4DB3-8873-37B3A758E502}" presName="hierRoot1" presStyleCnt="0"/>
      <dgm:spPr/>
    </dgm:pt>
    <dgm:pt modelId="{B9EAC07E-D83A-4C37-84E2-3A794DB7B108}" type="pres">
      <dgm:prSet presAssocID="{4D6B4A62-4124-4DB3-8873-37B3A758E502}" presName="composite" presStyleCnt="0"/>
      <dgm:spPr/>
    </dgm:pt>
    <dgm:pt modelId="{637FC9CB-7CB2-4C5C-94D8-A02A8611991C}" type="pres">
      <dgm:prSet presAssocID="{4D6B4A62-4124-4DB3-8873-37B3A758E502}" presName="background" presStyleLbl="node0" presStyleIdx="2" presStyleCnt="3"/>
      <dgm:spPr/>
    </dgm:pt>
    <dgm:pt modelId="{99E485B1-921D-43D7-A1E4-43DFC1B27BD1}" type="pres">
      <dgm:prSet presAssocID="{4D6B4A62-4124-4DB3-8873-37B3A758E502}" presName="text" presStyleLbl="fgAcc0" presStyleIdx="2" presStyleCnt="3">
        <dgm:presLayoutVars>
          <dgm:chPref val="3"/>
        </dgm:presLayoutVars>
      </dgm:prSet>
      <dgm:spPr/>
    </dgm:pt>
    <dgm:pt modelId="{482F963B-D30A-4594-9AC4-D3EE5A294900}" type="pres">
      <dgm:prSet presAssocID="{4D6B4A62-4124-4DB3-8873-37B3A758E502}" presName="hierChild2" presStyleCnt="0"/>
      <dgm:spPr/>
    </dgm:pt>
  </dgm:ptLst>
  <dgm:cxnLst>
    <dgm:cxn modelId="{3664251E-89F9-49E6-8A9A-AC2FFCDE9DBD}" type="presOf" srcId="{4515B8E8-7390-4651-A32C-557E1E67A2C9}" destId="{EB35CD1E-C110-46C1-9AE7-5EB5C0101A34}" srcOrd="0" destOrd="0" presId="urn:microsoft.com/office/officeart/2005/8/layout/hierarchy1"/>
    <dgm:cxn modelId="{6C034E3E-253A-43BD-9E28-DABC3DF56442}" srcId="{4515B8E8-7390-4651-A32C-557E1E67A2C9}" destId="{4D6B4A62-4124-4DB3-8873-37B3A758E502}" srcOrd="2" destOrd="0" parTransId="{913D9C3E-807D-406E-96F0-0DFEBD61CB00}" sibTransId="{D42AFB6B-80B0-4D3F-8F96-87315C5C02FF}"/>
    <dgm:cxn modelId="{EB696F4B-C89E-439D-A939-28AA6A76A7BC}" type="presOf" srcId="{5278F41B-B9A6-49DF-82FC-67B5F78C2446}" destId="{9514A1D0-43EC-46CD-9803-284E02AB7567}" srcOrd="0" destOrd="0" presId="urn:microsoft.com/office/officeart/2005/8/layout/hierarchy1"/>
    <dgm:cxn modelId="{6D97A18A-2840-47DB-9BAA-7558FA3FD8BC}" type="presOf" srcId="{36F206EC-F7F2-4B34-BE07-8DF495119245}" destId="{AC398422-20E5-4853-A885-BAAE7F5E91C1}" srcOrd="0" destOrd="0" presId="urn:microsoft.com/office/officeart/2005/8/layout/hierarchy1"/>
    <dgm:cxn modelId="{90C136AC-E89F-4D65-978C-F91F05E1EB87}" type="presOf" srcId="{4D6B4A62-4124-4DB3-8873-37B3A758E502}" destId="{99E485B1-921D-43D7-A1E4-43DFC1B27BD1}" srcOrd="0" destOrd="0" presId="urn:microsoft.com/office/officeart/2005/8/layout/hierarchy1"/>
    <dgm:cxn modelId="{8ED571F8-71E0-4689-87E4-C5FCA22B99E3}" srcId="{4515B8E8-7390-4651-A32C-557E1E67A2C9}" destId="{5278F41B-B9A6-49DF-82FC-67B5F78C2446}" srcOrd="0" destOrd="0" parTransId="{C8D552A4-F890-4F95-B3B8-1F60D4F7EF39}" sibTransId="{50E4A035-8E37-428E-8C88-834E2BE95557}"/>
    <dgm:cxn modelId="{491444FC-1135-4CF1-935E-2D174F84E7DD}" srcId="{4515B8E8-7390-4651-A32C-557E1E67A2C9}" destId="{36F206EC-F7F2-4B34-BE07-8DF495119245}" srcOrd="1" destOrd="0" parTransId="{7981FC57-9662-4E48-9FF9-36439CC0208A}" sibTransId="{73F6F11A-D263-401B-9D29-4311AC55035F}"/>
    <dgm:cxn modelId="{6E828C79-6794-422C-AB76-204430CA140F}" type="presParOf" srcId="{EB35CD1E-C110-46C1-9AE7-5EB5C0101A34}" destId="{D142EB67-9283-46DA-AA2F-6549C9288951}" srcOrd="0" destOrd="0" presId="urn:microsoft.com/office/officeart/2005/8/layout/hierarchy1"/>
    <dgm:cxn modelId="{2D5D6BCA-7F6B-47EF-B29A-2A399D1951F0}" type="presParOf" srcId="{D142EB67-9283-46DA-AA2F-6549C9288951}" destId="{B882A418-C1D6-45D7-91C7-A54D6BC5EF48}" srcOrd="0" destOrd="0" presId="urn:microsoft.com/office/officeart/2005/8/layout/hierarchy1"/>
    <dgm:cxn modelId="{94E53956-93AE-4C15-B654-DCC77EFD4E1B}" type="presParOf" srcId="{B882A418-C1D6-45D7-91C7-A54D6BC5EF48}" destId="{E07C1088-E959-4EC4-8365-D8D86086EFA8}" srcOrd="0" destOrd="0" presId="urn:microsoft.com/office/officeart/2005/8/layout/hierarchy1"/>
    <dgm:cxn modelId="{70823FB1-140A-47D4-8883-3E67ED6389F0}" type="presParOf" srcId="{B882A418-C1D6-45D7-91C7-A54D6BC5EF48}" destId="{9514A1D0-43EC-46CD-9803-284E02AB7567}" srcOrd="1" destOrd="0" presId="urn:microsoft.com/office/officeart/2005/8/layout/hierarchy1"/>
    <dgm:cxn modelId="{B19C21BC-3985-458E-AD3D-D816F11E0A4E}" type="presParOf" srcId="{D142EB67-9283-46DA-AA2F-6549C9288951}" destId="{EA39E7C8-362F-4A66-B46F-E2D63951FEE6}" srcOrd="1" destOrd="0" presId="urn:microsoft.com/office/officeart/2005/8/layout/hierarchy1"/>
    <dgm:cxn modelId="{65661683-1FE2-42BB-89ED-7C2C95226882}" type="presParOf" srcId="{EB35CD1E-C110-46C1-9AE7-5EB5C0101A34}" destId="{4D9551CF-6DE7-4C3F-88E6-A99EAA8C7982}" srcOrd="1" destOrd="0" presId="urn:microsoft.com/office/officeart/2005/8/layout/hierarchy1"/>
    <dgm:cxn modelId="{B0BB9077-216B-4B56-A4C4-8B774240C800}" type="presParOf" srcId="{4D9551CF-6DE7-4C3F-88E6-A99EAA8C7982}" destId="{826F9F05-319D-4ED3-819B-B410BE82C88B}" srcOrd="0" destOrd="0" presId="urn:microsoft.com/office/officeart/2005/8/layout/hierarchy1"/>
    <dgm:cxn modelId="{1B477CB6-A9DF-47F2-BF69-109E4E065E0C}" type="presParOf" srcId="{826F9F05-319D-4ED3-819B-B410BE82C88B}" destId="{A27C504D-C34E-4312-8650-BE9A1DAA857A}" srcOrd="0" destOrd="0" presId="urn:microsoft.com/office/officeart/2005/8/layout/hierarchy1"/>
    <dgm:cxn modelId="{4CB33E17-ECCE-4C2D-8845-7E2A21C494C2}" type="presParOf" srcId="{826F9F05-319D-4ED3-819B-B410BE82C88B}" destId="{AC398422-20E5-4853-A885-BAAE7F5E91C1}" srcOrd="1" destOrd="0" presId="urn:microsoft.com/office/officeart/2005/8/layout/hierarchy1"/>
    <dgm:cxn modelId="{FC59BA93-3FD3-4A31-9966-5788108B8173}" type="presParOf" srcId="{4D9551CF-6DE7-4C3F-88E6-A99EAA8C7982}" destId="{2CC08110-BB69-4F97-B557-B895E09B6500}" srcOrd="1" destOrd="0" presId="urn:microsoft.com/office/officeart/2005/8/layout/hierarchy1"/>
    <dgm:cxn modelId="{FE873972-5499-4789-AD43-3721CFA6310D}" type="presParOf" srcId="{EB35CD1E-C110-46C1-9AE7-5EB5C0101A34}" destId="{4F82D4B8-AFE6-41E5-8E9D-C4C91803DDBE}" srcOrd="2" destOrd="0" presId="urn:microsoft.com/office/officeart/2005/8/layout/hierarchy1"/>
    <dgm:cxn modelId="{6AA5046E-3594-4EF2-A67A-FA7FDA4D1814}" type="presParOf" srcId="{4F82D4B8-AFE6-41E5-8E9D-C4C91803DDBE}" destId="{B9EAC07E-D83A-4C37-84E2-3A794DB7B108}" srcOrd="0" destOrd="0" presId="urn:microsoft.com/office/officeart/2005/8/layout/hierarchy1"/>
    <dgm:cxn modelId="{458D658D-F1FC-482F-801B-29C69D005995}" type="presParOf" srcId="{B9EAC07E-D83A-4C37-84E2-3A794DB7B108}" destId="{637FC9CB-7CB2-4C5C-94D8-A02A8611991C}" srcOrd="0" destOrd="0" presId="urn:microsoft.com/office/officeart/2005/8/layout/hierarchy1"/>
    <dgm:cxn modelId="{E521DB0A-062F-4860-A99D-5F11CD54CC93}" type="presParOf" srcId="{B9EAC07E-D83A-4C37-84E2-3A794DB7B108}" destId="{99E485B1-921D-43D7-A1E4-43DFC1B27BD1}" srcOrd="1" destOrd="0" presId="urn:microsoft.com/office/officeart/2005/8/layout/hierarchy1"/>
    <dgm:cxn modelId="{2E4CBEF7-EBB2-4664-964F-4F94B8761762}" type="presParOf" srcId="{4F82D4B8-AFE6-41E5-8E9D-C4C91803DDBE}" destId="{482F963B-D30A-4594-9AC4-D3EE5A29490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C1088-E959-4EC4-8365-D8D86086EFA8}">
      <dsp:nvSpPr>
        <dsp:cNvPr id="0" name=""/>
        <dsp:cNvSpPr/>
      </dsp:nvSpPr>
      <dsp:spPr>
        <a:xfrm>
          <a:off x="0" y="1080567"/>
          <a:ext cx="2957512" cy="187802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14A1D0-43EC-46CD-9803-284E02AB7567}">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nl-NL" sz="3500" kern="1200"/>
            <a:t>Test je op dieren?</a:t>
          </a:r>
          <a:endParaRPr lang="en-US" sz="3500" kern="1200"/>
        </a:p>
      </dsp:txBody>
      <dsp:txXfrm>
        <a:off x="383617" y="1447754"/>
        <a:ext cx="2847502" cy="1768010"/>
      </dsp:txXfrm>
    </dsp:sp>
    <dsp:sp modelId="{A27C504D-C34E-4312-8650-BE9A1DAA857A}">
      <dsp:nvSpPr>
        <dsp:cNvPr id="0" name=""/>
        <dsp:cNvSpPr/>
      </dsp:nvSpPr>
      <dsp:spPr>
        <a:xfrm>
          <a:off x="3614737" y="1080567"/>
          <a:ext cx="2957512" cy="187802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398422-20E5-4853-A885-BAAE7F5E91C1}">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nl-NL" sz="3500" kern="1200"/>
            <a:t>Hoe ga je om met de natuur?</a:t>
          </a:r>
          <a:endParaRPr lang="en-US" sz="3500" kern="1200"/>
        </a:p>
      </dsp:txBody>
      <dsp:txXfrm>
        <a:off x="3998355" y="1447754"/>
        <a:ext cx="2847502" cy="1768010"/>
      </dsp:txXfrm>
    </dsp:sp>
    <dsp:sp modelId="{637FC9CB-7CB2-4C5C-94D8-A02A8611991C}">
      <dsp:nvSpPr>
        <dsp:cNvPr id="0" name=""/>
        <dsp:cNvSpPr/>
      </dsp:nvSpPr>
      <dsp:spPr>
        <a:xfrm>
          <a:off x="7229475" y="1080567"/>
          <a:ext cx="2957512" cy="187802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485B1-921D-43D7-A1E4-43DFC1B27BD1}">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nl-NL" sz="3500" kern="1200"/>
            <a:t>Van wie is de ruimte?</a:t>
          </a:r>
          <a:endParaRPr lang="en-US" sz="3500" kern="1200"/>
        </a:p>
      </dsp:txBody>
      <dsp:txXfrm>
        <a:off x="7613092" y="1447754"/>
        <a:ext cx="2847502" cy="17680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13.12.2025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13.12.2025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13.12.2025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13.12.2025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13.12.2025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13.12.2025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13.12.2025</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13.12.2025</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13.12.2025</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13.12.2025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13.12.2025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13.12.2025</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emokennislink.nl/themas/hoe-weet-je-da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838200" y="365125"/>
            <a:ext cx="10515600" cy="1828444"/>
          </a:xfrm>
        </p:spPr>
        <p:txBody>
          <a:bodyPr vert="horz" lIns="91440" tIns="45720" rIns="91440" bIns="45720" rtlCol="0" anchor="ctr">
            <a:normAutofit/>
          </a:bodyPr>
          <a:lstStyle/>
          <a:p>
            <a:pPr algn="l"/>
            <a:r>
              <a:rPr lang="en-US" sz="5200" b="1" kern="1200">
                <a:solidFill>
                  <a:schemeClr val="tx1"/>
                </a:solidFill>
                <a:latin typeface="+mj-lt"/>
                <a:ea typeface="+mj-ea"/>
                <a:cs typeface="+mj-cs"/>
              </a:rPr>
              <a:t>NEMO Science Museum </a:t>
            </a:r>
          </a:p>
        </p:txBody>
      </p:sp>
      <p:sp>
        <p:nvSpPr>
          <p:cNvPr id="3" name="Ondertitel 2"/>
          <p:cNvSpPr>
            <a:spLocks noGrp="1"/>
          </p:cNvSpPr>
          <p:nvPr>
            <p:ph type="subTitle" idx="1"/>
          </p:nvPr>
        </p:nvSpPr>
        <p:spPr>
          <a:xfrm>
            <a:off x="838200" y="2398626"/>
            <a:ext cx="5158427" cy="3730460"/>
          </a:xfrm>
        </p:spPr>
        <p:txBody>
          <a:bodyPr vert="horz" lIns="91440" tIns="45720" rIns="91440" bIns="45720" rtlCol="0">
            <a:normAutofit/>
          </a:bodyPr>
          <a:lstStyle/>
          <a:p>
            <a:pPr indent="-228600" algn="l">
              <a:buFont typeface="Arial" panose="020B0604020202020204" pitchFamily="34" charset="0"/>
              <a:buChar char="•"/>
            </a:pPr>
            <a:r>
              <a:rPr lang="en-US" sz="2000" b="1"/>
              <a:t>De nieuwe Fenomena tentoonstelling: Inclusiviteit en Dialoog</a:t>
            </a:r>
            <a:endParaRPr lang="en-US" sz="2000"/>
          </a:p>
        </p:txBody>
      </p:sp>
      <p:sp>
        <p:nvSpPr>
          <p:cNvPr id="4" name="Tekstvak 3">
            <a:extLst>
              <a:ext uri="{FF2B5EF4-FFF2-40B4-BE49-F238E27FC236}">
                <a16:creationId xmlns:a16="http://schemas.microsoft.com/office/drawing/2014/main" id="{8BC53215-E9ED-A8AE-FC67-B046E7F0EC70}"/>
              </a:ext>
            </a:extLst>
          </p:cNvPr>
          <p:cNvSpPr txBox="1"/>
          <p:nvPr/>
        </p:nvSpPr>
        <p:spPr>
          <a:xfrm>
            <a:off x="6189154" y="2398626"/>
            <a:ext cx="5164645" cy="373046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dirty="0"/>
              <a:t>Muriel van der Jagt</a:t>
            </a:r>
          </a:p>
          <a:p>
            <a:pPr indent="-228600">
              <a:lnSpc>
                <a:spcPct val="90000"/>
              </a:lnSpc>
              <a:spcAft>
                <a:spcPts val="600"/>
              </a:spcAft>
              <a:buFont typeface="Arial" panose="020B0604020202020204" pitchFamily="34" charset="0"/>
              <a:buChar char="•"/>
            </a:pPr>
            <a:r>
              <a:rPr lang="en-US" sz="2000" dirty="0"/>
              <a:t>Joris </a:t>
            </a:r>
            <a:r>
              <a:rPr lang="en-US" sz="2000" dirty="0" err="1"/>
              <a:t>Smaling</a:t>
            </a:r>
          </a:p>
        </p:txBody>
      </p:sp>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F8291C-D733-4A0D-4A9F-E843283EB623}"/>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t>Fenomena</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kstvak 4">
            <a:extLst>
              <a:ext uri="{FF2B5EF4-FFF2-40B4-BE49-F238E27FC236}">
                <a16:creationId xmlns:a16="http://schemas.microsoft.com/office/drawing/2014/main" id="{D2503623-444C-6A5E-E93D-0DC80E5A485C}"/>
              </a:ext>
            </a:extLst>
          </p:cNvPr>
          <p:cNvSpPr txBox="1"/>
          <p:nvPr/>
        </p:nvSpPr>
        <p:spPr>
          <a:xfrm>
            <a:off x="411479" y="2688336"/>
            <a:ext cx="4498848" cy="358444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dirty="0" err="1"/>
              <a:t>Nieuwe</a:t>
            </a:r>
            <a:r>
              <a:rPr lang="en-US" dirty="0"/>
              <a:t> </a:t>
            </a:r>
            <a:r>
              <a:rPr lang="en-US" dirty="0" err="1"/>
              <a:t>tentoonstelling</a:t>
            </a:r>
            <a:r>
              <a:rPr lang="en-US" dirty="0"/>
              <a:t> 2028</a:t>
            </a:r>
          </a:p>
          <a:p>
            <a:pPr marL="285750" indent="-228600">
              <a:lnSpc>
                <a:spcPct val="90000"/>
              </a:lnSpc>
              <a:spcAft>
                <a:spcPts val="600"/>
              </a:spcAft>
              <a:buFont typeface="Arial" panose="020B0604020202020204" pitchFamily="34" charset="0"/>
              <a:buChar char="•"/>
            </a:pPr>
            <a:r>
              <a:rPr lang="en-US" dirty="0" err="1"/>
              <a:t>Premisse</a:t>
            </a:r>
            <a:r>
              <a:rPr lang="en-US" dirty="0"/>
              <a:t>: “door </a:t>
            </a:r>
            <a:r>
              <a:rPr lang="en-US" dirty="0" err="1"/>
              <a:t>onderzoek</a:t>
            </a:r>
            <a:r>
              <a:rPr lang="en-US" dirty="0"/>
              <a:t> </a:t>
            </a:r>
            <a:r>
              <a:rPr lang="en-US" dirty="0" err="1"/>
              <a:t>kan</a:t>
            </a:r>
            <a:r>
              <a:rPr lang="en-US" dirty="0"/>
              <a:t> je de </a:t>
            </a:r>
            <a:r>
              <a:rPr lang="en-US" dirty="0" err="1"/>
              <a:t>wereld</a:t>
            </a:r>
            <a:r>
              <a:rPr lang="en-US" dirty="0"/>
              <a:t> om je </a:t>
            </a:r>
            <a:r>
              <a:rPr lang="en-US" dirty="0" err="1"/>
              <a:t>heen</a:t>
            </a:r>
            <a:r>
              <a:rPr lang="en-US" dirty="0"/>
              <a:t> </a:t>
            </a:r>
            <a:r>
              <a:rPr lang="en-US" dirty="0" err="1"/>
              <a:t>beter</a:t>
            </a:r>
            <a:r>
              <a:rPr lang="en-US" dirty="0"/>
              <a:t> </a:t>
            </a:r>
            <a:r>
              <a:rPr lang="en-US" dirty="0" err="1"/>
              <a:t>begrijpen</a:t>
            </a:r>
            <a:r>
              <a:rPr lang="en-US" dirty="0"/>
              <a:t>"</a:t>
            </a:r>
          </a:p>
          <a:p>
            <a:pPr marL="285750" indent="-228600">
              <a:lnSpc>
                <a:spcPct val="90000"/>
              </a:lnSpc>
              <a:spcAft>
                <a:spcPts val="600"/>
              </a:spcAft>
              <a:buFont typeface="Arial" panose="020B0604020202020204" pitchFamily="34" charset="0"/>
              <a:buChar char="•"/>
            </a:pPr>
            <a:r>
              <a:rPr lang="en-US" dirty="0"/>
              <a:t>Meer </a:t>
            </a:r>
            <a:r>
              <a:rPr lang="en-US" dirty="0" err="1"/>
              <a:t>reflectie</a:t>
            </a:r>
            <a:r>
              <a:rPr lang="en-US" dirty="0"/>
              <a:t> op het </a:t>
            </a:r>
            <a:r>
              <a:rPr lang="en-US" dirty="0" err="1"/>
              <a:t>proces</a:t>
            </a:r>
            <a:r>
              <a:rPr lang="en-US" dirty="0"/>
              <a:t> van </a:t>
            </a:r>
            <a:r>
              <a:rPr lang="en-US" dirty="0" err="1"/>
              <a:t>wetenschap</a:t>
            </a:r>
            <a:r>
              <a:rPr lang="en-US" dirty="0"/>
              <a:t> </a:t>
            </a:r>
            <a:r>
              <a:rPr lang="en-US" dirty="0" err="1"/>
              <a:t>en</a:t>
            </a:r>
            <a:r>
              <a:rPr lang="en-US" dirty="0"/>
              <a:t> </a:t>
            </a:r>
            <a:r>
              <a:rPr lang="en-US" dirty="0" err="1"/>
              <a:t>wetenschapsgeschiedenis</a:t>
            </a:r>
            <a:endParaRPr lang="en-US" dirty="0"/>
          </a:p>
          <a:p>
            <a:pPr marL="285750" indent="-228600">
              <a:lnSpc>
                <a:spcPct val="90000"/>
              </a:lnSpc>
              <a:spcAft>
                <a:spcPts val="600"/>
              </a:spcAft>
              <a:buFont typeface="Arial" panose="020B0604020202020204" pitchFamily="34" charset="0"/>
              <a:buChar char="•"/>
            </a:pPr>
            <a:r>
              <a:rPr lang="en-US" dirty="0"/>
              <a:t>Meer </a:t>
            </a:r>
            <a:r>
              <a:rPr lang="en-US" dirty="0" err="1"/>
              <a:t>ruimte</a:t>
            </a:r>
            <a:r>
              <a:rPr lang="en-US" dirty="0"/>
              <a:t> </a:t>
            </a:r>
            <a:r>
              <a:rPr lang="en-US" dirty="0" err="1"/>
              <a:t>voor</a:t>
            </a:r>
            <a:r>
              <a:rPr lang="en-US" dirty="0"/>
              <a:t> </a:t>
            </a:r>
            <a:r>
              <a:rPr lang="en-US" dirty="0" err="1"/>
              <a:t>bescheidenheid</a:t>
            </a:r>
            <a:r>
              <a:rPr lang="en-US" dirty="0"/>
              <a:t>, </a:t>
            </a:r>
            <a:r>
              <a:rPr lang="en-US" dirty="0" err="1"/>
              <a:t>kritiek</a:t>
            </a:r>
            <a:r>
              <a:rPr lang="en-US" dirty="0"/>
              <a:t> </a:t>
            </a:r>
            <a:r>
              <a:rPr lang="en-US" dirty="0" err="1"/>
              <a:t>en</a:t>
            </a:r>
            <a:r>
              <a:rPr lang="en-US" dirty="0"/>
              <a:t> </a:t>
            </a:r>
            <a:r>
              <a:rPr lang="en-US" dirty="0" err="1"/>
              <a:t>niet</a:t>
            </a:r>
            <a:r>
              <a:rPr lang="en-US" dirty="0"/>
              <a:t> </a:t>
            </a:r>
            <a:r>
              <a:rPr lang="en-US" dirty="0" err="1"/>
              <a:t>Europees</a:t>
            </a:r>
            <a:r>
              <a:rPr lang="en-US" dirty="0"/>
              <a:t>/</a:t>
            </a:r>
            <a:r>
              <a:rPr lang="en-US" dirty="0" err="1"/>
              <a:t>Amerikaans</a:t>
            </a:r>
            <a:r>
              <a:rPr lang="en-US" dirty="0"/>
              <a:t> </a:t>
            </a:r>
            <a:r>
              <a:rPr lang="en-US" dirty="0" err="1"/>
              <a:t>perspectief</a:t>
            </a:r>
          </a:p>
          <a:p>
            <a:pPr marL="285750" indent="-228600">
              <a:lnSpc>
                <a:spcPct val="90000"/>
              </a:lnSpc>
              <a:spcAft>
                <a:spcPts val="600"/>
              </a:spcAft>
              <a:buFont typeface="Arial" panose="020B0604020202020204" pitchFamily="34" charset="0"/>
              <a:buChar char="•"/>
            </a:pPr>
            <a:r>
              <a:rPr lang="en-US" dirty="0" err="1"/>
              <a:t>Ontwikkeling</a:t>
            </a:r>
            <a:r>
              <a:rPr lang="en-US" dirty="0"/>
              <a:t> </a:t>
            </a:r>
            <a:r>
              <a:rPr lang="en-US" dirty="0" err="1"/>
              <a:t>samen</a:t>
            </a:r>
            <a:r>
              <a:rPr lang="en-US" dirty="0"/>
              <a:t> met </a:t>
            </a:r>
            <a:r>
              <a:rPr lang="en-US" dirty="0" err="1"/>
              <a:t>wetenschappelijke</a:t>
            </a:r>
            <a:r>
              <a:rPr lang="en-US" dirty="0"/>
              <a:t> </a:t>
            </a:r>
            <a:r>
              <a:rPr lang="en-US" dirty="0" err="1"/>
              <a:t>adviesraad</a:t>
            </a:r>
            <a:r>
              <a:rPr lang="en-US" dirty="0"/>
              <a:t> </a:t>
            </a:r>
            <a:r>
              <a:rPr lang="en-US" dirty="0" err="1"/>
              <a:t>en</a:t>
            </a:r>
            <a:r>
              <a:rPr lang="en-US" dirty="0"/>
              <a:t> </a:t>
            </a:r>
            <a:r>
              <a:rPr lang="en-US" dirty="0" err="1"/>
              <a:t>focusgroepen</a:t>
            </a:r>
          </a:p>
        </p:txBody>
      </p:sp>
      <p:pic>
        <p:nvPicPr>
          <p:cNvPr id="4" name="Tijdelijke aanduiding voor inhoud 3">
            <a:extLst>
              <a:ext uri="{FF2B5EF4-FFF2-40B4-BE49-F238E27FC236}">
                <a16:creationId xmlns:a16="http://schemas.microsoft.com/office/drawing/2014/main" id="{F4755C3B-CCC0-5CD2-4871-905752E569F1}"/>
              </a:ext>
            </a:extLst>
          </p:cNvPr>
          <p:cNvPicPr>
            <a:picLocks noGrp="1" noChangeAspect="1"/>
          </p:cNvPicPr>
          <p:nvPr>
            <p:ph idx="1"/>
          </p:nvPr>
        </p:nvPicPr>
        <p:blipFill>
          <a:blip r:embed="rId2"/>
          <a:srcRect r="32996" b="-1"/>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125813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BD34A-339D-D3F3-A928-C956C305E8C4}"/>
              </a:ext>
            </a:extLst>
          </p:cNvPr>
          <p:cNvSpPr>
            <a:spLocks noGrp="1"/>
          </p:cNvSpPr>
          <p:nvPr>
            <p:ph type="title"/>
          </p:nvPr>
        </p:nvSpPr>
        <p:spPr/>
        <p:txBody>
          <a:bodyPr/>
          <a:lstStyle/>
          <a:p>
            <a:r>
              <a:rPr lang="nl-NL" dirty="0"/>
              <a:t>Hoe weet jij wat je weet?</a:t>
            </a:r>
          </a:p>
        </p:txBody>
      </p:sp>
      <p:sp>
        <p:nvSpPr>
          <p:cNvPr id="3" name="Tijdelijke aanduiding voor inhoud 2">
            <a:extLst>
              <a:ext uri="{FF2B5EF4-FFF2-40B4-BE49-F238E27FC236}">
                <a16:creationId xmlns:a16="http://schemas.microsoft.com/office/drawing/2014/main" id="{996D461D-882B-8F64-A23E-579B3C613EB0}"/>
              </a:ext>
            </a:extLst>
          </p:cNvPr>
          <p:cNvSpPr>
            <a:spLocks noGrp="1"/>
          </p:cNvSpPr>
          <p:nvPr>
            <p:ph idx="1"/>
          </p:nvPr>
        </p:nvSpPr>
        <p:spPr>
          <a:xfrm>
            <a:off x="838200" y="2109761"/>
            <a:ext cx="2960177" cy="2252609"/>
          </a:xfrm>
        </p:spPr>
        <p:txBody>
          <a:bodyPr vert="horz" lIns="91440" tIns="45720" rIns="91440" bIns="45720" rtlCol="0" anchor="t">
            <a:normAutofit fontScale="92500"/>
          </a:bodyPr>
          <a:lstStyle/>
          <a:p>
            <a:r>
              <a:rPr lang="nl-NL" dirty="0"/>
              <a:t>Onderzoek</a:t>
            </a:r>
          </a:p>
          <a:p>
            <a:pPr marL="0" indent="0">
              <a:buNone/>
            </a:pPr>
            <a:r>
              <a:rPr lang="nl-NL" dirty="0"/>
              <a:t>Door systematisch wetenschappelijk onderzoek te doen. </a:t>
            </a:r>
          </a:p>
        </p:txBody>
      </p:sp>
      <p:sp>
        <p:nvSpPr>
          <p:cNvPr id="6" name="Tekstvak 5">
            <a:extLst>
              <a:ext uri="{FF2B5EF4-FFF2-40B4-BE49-F238E27FC236}">
                <a16:creationId xmlns:a16="http://schemas.microsoft.com/office/drawing/2014/main" id="{67C0726D-71C3-5B78-3CAD-B85AC3DC3AE7}"/>
              </a:ext>
            </a:extLst>
          </p:cNvPr>
          <p:cNvSpPr txBox="1"/>
          <p:nvPr/>
        </p:nvSpPr>
        <p:spPr>
          <a:xfrm>
            <a:off x="4426189" y="2109531"/>
            <a:ext cx="284147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a:buFont typeface="Arial"/>
              <a:buChar char="•"/>
            </a:pPr>
            <a:r>
              <a:rPr lang="nl-NL" sz="2800" dirty="0"/>
              <a:t>Ervaring</a:t>
            </a:r>
          </a:p>
          <a:p>
            <a:r>
              <a:rPr lang="nl-NL" sz="2800" dirty="0"/>
              <a:t>Door zelf te voelen, te doen, en mee te maken.</a:t>
            </a:r>
            <a:endParaRPr lang="nl-NL" dirty="0"/>
          </a:p>
        </p:txBody>
      </p:sp>
      <p:sp>
        <p:nvSpPr>
          <p:cNvPr id="7" name="Tekstvak 6">
            <a:extLst>
              <a:ext uri="{FF2B5EF4-FFF2-40B4-BE49-F238E27FC236}">
                <a16:creationId xmlns:a16="http://schemas.microsoft.com/office/drawing/2014/main" id="{B00AA56B-687E-6CF6-8E7A-EC4748F274F4}"/>
              </a:ext>
            </a:extLst>
          </p:cNvPr>
          <p:cNvSpPr txBox="1"/>
          <p:nvPr/>
        </p:nvSpPr>
        <p:spPr>
          <a:xfrm>
            <a:off x="7587711" y="2112005"/>
            <a:ext cx="304799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a:buFont typeface="Arial"/>
              <a:buChar char="•"/>
            </a:pPr>
            <a:r>
              <a:rPr lang="nl-NL" sz="2800" dirty="0"/>
              <a:t>Overdracht</a:t>
            </a:r>
          </a:p>
          <a:p>
            <a:r>
              <a:rPr lang="nl-NL" sz="2800" dirty="0"/>
              <a:t>Door kennis te delen en verhalen door te geven.</a:t>
            </a:r>
            <a:endParaRPr lang="nl-NL" dirty="0"/>
          </a:p>
        </p:txBody>
      </p:sp>
    </p:spTree>
    <p:extLst>
      <p:ext uri="{BB962C8B-B14F-4D97-AF65-F5344CB8AC3E}">
        <p14:creationId xmlns:p14="http://schemas.microsoft.com/office/powerpoint/2010/main" val="4292999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84188218-696A-BCA7-12A0-C39B6FEA237C}"/>
              </a:ext>
            </a:extLst>
          </p:cNvPr>
          <p:cNvSpPr txBox="1"/>
          <p:nvPr/>
        </p:nvSpPr>
        <p:spPr>
          <a:xfrm>
            <a:off x="2809068" y="607017"/>
            <a:ext cx="66061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Aptos Display"/>
              </a:rPr>
              <a:t>Hoe </a:t>
            </a:r>
            <a:r>
              <a:rPr lang="en-US" sz="4400" err="1">
                <a:latin typeface="Aptos Display"/>
              </a:rPr>
              <a:t>onderzoek</a:t>
            </a:r>
            <a:r>
              <a:rPr lang="en-US" sz="4400" dirty="0">
                <a:latin typeface="Aptos Display"/>
              </a:rPr>
              <a:t> je </a:t>
            </a:r>
            <a:r>
              <a:rPr lang="en-US" sz="4400" err="1">
                <a:latin typeface="Aptos Display"/>
              </a:rPr>
              <a:t>dat</a:t>
            </a:r>
            <a:r>
              <a:rPr lang="en-US" sz="4400" dirty="0">
                <a:latin typeface="Aptos Display"/>
              </a:rPr>
              <a:t>? </a:t>
            </a:r>
            <a:endParaRPr lang="nl-NL" sz="4400">
              <a:latin typeface="Aptos Display"/>
            </a:endParaRPr>
          </a:p>
          <a:p>
            <a:endParaRPr lang="en-US" dirty="0"/>
          </a:p>
          <a:p>
            <a:pPr algn="ctr"/>
            <a:endParaRPr lang="nl-NL"/>
          </a:p>
        </p:txBody>
      </p:sp>
      <p:sp>
        <p:nvSpPr>
          <p:cNvPr id="6" name="Tijdelijke aanduiding voor inhoud 5">
            <a:extLst>
              <a:ext uri="{FF2B5EF4-FFF2-40B4-BE49-F238E27FC236}">
                <a16:creationId xmlns:a16="http://schemas.microsoft.com/office/drawing/2014/main" id="{B6197258-F5B8-DA5A-7491-6B6EF3E12238}"/>
              </a:ext>
            </a:extLst>
          </p:cNvPr>
          <p:cNvSpPr>
            <a:spLocks noGrp="1"/>
          </p:cNvSpPr>
          <p:nvPr>
            <p:ph sz="half" idx="1"/>
          </p:nvPr>
        </p:nvSpPr>
        <p:spPr>
          <a:xfrm>
            <a:off x="502403" y="1825625"/>
            <a:ext cx="3999855" cy="3582881"/>
          </a:xfrm>
        </p:spPr>
        <p:txBody>
          <a:bodyPr vert="horz" lIns="91440" tIns="45720" rIns="91440" bIns="45720" rtlCol="0" anchor="t">
            <a:normAutofit/>
          </a:bodyPr>
          <a:lstStyle/>
          <a:p>
            <a:r>
              <a:rPr lang="nl-NL" dirty="0"/>
              <a:t>Vragen stellen</a:t>
            </a:r>
          </a:p>
          <a:p>
            <a:r>
              <a:rPr lang="nl-NL" dirty="0">
                <a:ea typeface="+mn-lt"/>
                <a:cs typeface="+mn-lt"/>
              </a:rPr>
              <a:t>Verklaringen bedenken</a:t>
            </a:r>
          </a:p>
          <a:p>
            <a:r>
              <a:rPr lang="nl-NL" dirty="0">
                <a:ea typeface="+mn-lt"/>
                <a:cs typeface="+mn-lt"/>
              </a:rPr>
              <a:t>Hypotheses toetsen</a:t>
            </a:r>
          </a:p>
          <a:p>
            <a:r>
              <a:rPr lang="nl-NL" dirty="0">
                <a:ea typeface="+mn-lt"/>
                <a:cs typeface="+mn-lt"/>
              </a:rPr>
              <a:t>Conclusies trekken</a:t>
            </a:r>
          </a:p>
          <a:p>
            <a:r>
              <a:rPr lang="nl-NL">
                <a:ea typeface="+mn-lt"/>
                <a:cs typeface="+mn-lt"/>
              </a:rPr>
              <a:t>Ideeën bijstellen</a:t>
            </a:r>
            <a:endParaRPr lang="nl-NL" dirty="0"/>
          </a:p>
        </p:txBody>
      </p:sp>
      <p:sp>
        <p:nvSpPr>
          <p:cNvPr id="7" name="Tijdelijke aanduiding voor inhoud 6">
            <a:extLst>
              <a:ext uri="{FF2B5EF4-FFF2-40B4-BE49-F238E27FC236}">
                <a16:creationId xmlns:a16="http://schemas.microsoft.com/office/drawing/2014/main" id="{898AFB36-1E51-23B3-DB92-F660E7163D4A}"/>
              </a:ext>
            </a:extLst>
          </p:cNvPr>
          <p:cNvSpPr>
            <a:spLocks noGrp="1"/>
          </p:cNvSpPr>
          <p:nvPr>
            <p:ph sz="half" idx="2"/>
          </p:nvPr>
        </p:nvSpPr>
        <p:spPr>
          <a:xfrm>
            <a:off x="8438827" y="1825625"/>
            <a:ext cx="2973092" cy="3169593"/>
          </a:xfrm>
        </p:spPr>
        <p:txBody>
          <a:bodyPr vert="horz" lIns="91440" tIns="45720" rIns="91440" bIns="45720" rtlCol="0" anchor="t">
            <a:normAutofit/>
          </a:bodyPr>
          <a:lstStyle/>
          <a:p>
            <a:r>
              <a:rPr lang="nl-NL">
                <a:ea typeface="+mn-lt"/>
                <a:cs typeface="+mn-lt"/>
              </a:rPr>
              <a:t>Observeren</a:t>
            </a:r>
          </a:p>
          <a:p>
            <a:r>
              <a:rPr lang="nl-NL" dirty="0">
                <a:ea typeface="+mn-lt"/>
                <a:cs typeface="+mn-lt"/>
              </a:rPr>
              <a:t>Meten</a:t>
            </a:r>
          </a:p>
          <a:p>
            <a:r>
              <a:rPr lang="nl-NL" dirty="0">
                <a:ea typeface="+mn-lt"/>
                <a:cs typeface="+mn-lt"/>
              </a:rPr>
              <a:t>Modelleren</a:t>
            </a:r>
          </a:p>
          <a:p>
            <a:r>
              <a:rPr lang="nl-NL">
                <a:ea typeface="+mn-lt"/>
                <a:cs typeface="+mn-lt"/>
              </a:rPr>
              <a:t>Samenwerken</a:t>
            </a:r>
          </a:p>
          <a:p>
            <a:r>
              <a:rPr lang="nl-NL">
                <a:ea typeface="+mn-lt"/>
                <a:cs typeface="+mn-lt"/>
              </a:rPr>
              <a:t>Verbeelden</a:t>
            </a:r>
            <a:endParaRPr lang="nl-NL" dirty="0"/>
          </a:p>
        </p:txBody>
      </p:sp>
      <p:sp>
        <p:nvSpPr>
          <p:cNvPr id="8" name="Tekstvak 7">
            <a:extLst>
              <a:ext uri="{FF2B5EF4-FFF2-40B4-BE49-F238E27FC236}">
                <a16:creationId xmlns:a16="http://schemas.microsoft.com/office/drawing/2014/main" id="{8F3F0608-DDDD-1B8C-035B-599689794021}"/>
              </a:ext>
            </a:extLst>
          </p:cNvPr>
          <p:cNvSpPr txBox="1"/>
          <p:nvPr/>
        </p:nvSpPr>
        <p:spPr>
          <a:xfrm>
            <a:off x="4803689" y="1633539"/>
            <a:ext cx="3076485" cy="2615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lnSpc>
                <a:spcPct val="150000"/>
              </a:lnSpc>
              <a:buFont typeface="Arial"/>
              <a:buChar char="•"/>
            </a:pPr>
            <a:r>
              <a:rPr lang="nl-NL" sz="2800" dirty="0">
                <a:ea typeface="+mn-lt"/>
                <a:cs typeface="+mn-lt"/>
              </a:rPr>
              <a:t>Experimenteren</a:t>
            </a:r>
            <a:endParaRPr lang="nl-NL" dirty="0"/>
          </a:p>
          <a:p>
            <a:pPr marL="285750" indent="-285750">
              <a:lnSpc>
                <a:spcPct val="150000"/>
              </a:lnSpc>
              <a:buFont typeface="Arial"/>
              <a:buChar char="•"/>
            </a:pPr>
            <a:r>
              <a:rPr lang="nl-NL" sz="2800" dirty="0">
                <a:ea typeface="+mn-lt"/>
                <a:cs typeface="+mn-lt"/>
              </a:rPr>
              <a:t>Vergelijken</a:t>
            </a:r>
          </a:p>
          <a:p>
            <a:pPr marL="285750" indent="-285750">
              <a:lnSpc>
                <a:spcPct val="150000"/>
              </a:lnSpc>
              <a:buFont typeface="Arial"/>
              <a:buChar char="•"/>
            </a:pPr>
            <a:r>
              <a:rPr lang="nl-NL" sz="2800" dirty="0">
                <a:ea typeface="+mn-lt"/>
                <a:cs typeface="+mn-lt"/>
              </a:rPr>
              <a:t>Categoriseren</a:t>
            </a:r>
          </a:p>
          <a:p>
            <a:pPr marL="285750" indent="-285750">
              <a:lnSpc>
                <a:spcPct val="150000"/>
              </a:lnSpc>
              <a:buFont typeface="Arial"/>
              <a:buChar char="•"/>
            </a:pPr>
            <a:r>
              <a:rPr lang="nl-NL" sz="2800" dirty="0">
                <a:ea typeface="+mn-lt"/>
                <a:cs typeface="+mn-lt"/>
              </a:rPr>
              <a:t>Met technologie</a:t>
            </a:r>
            <a:endParaRPr lang="nl-NL" sz="2800" dirty="0"/>
          </a:p>
        </p:txBody>
      </p:sp>
    </p:spTree>
    <p:extLst>
      <p:ext uri="{BB962C8B-B14F-4D97-AF65-F5344CB8AC3E}">
        <p14:creationId xmlns:p14="http://schemas.microsoft.com/office/powerpoint/2010/main" val="534655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2F82B-48EC-5510-E84D-6D18E582B849}"/>
              </a:ext>
            </a:extLst>
          </p:cNvPr>
          <p:cNvSpPr>
            <a:spLocks noGrp="1"/>
          </p:cNvSpPr>
          <p:nvPr>
            <p:ph type="title"/>
          </p:nvPr>
        </p:nvSpPr>
        <p:spPr/>
        <p:txBody>
          <a:bodyPr/>
          <a:lstStyle/>
          <a:p>
            <a:r>
              <a:rPr lang="nl-NL" dirty="0"/>
              <a:t>Kern en schil</a:t>
            </a:r>
          </a:p>
        </p:txBody>
      </p:sp>
      <p:sp>
        <p:nvSpPr>
          <p:cNvPr id="3" name="Tijdelijke aanduiding voor inhoud 2">
            <a:extLst>
              <a:ext uri="{FF2B5EF4-FFF2-40B4-BE49-F238E27FC236}">
                <a16:creationId xmlns:a16="http://schemas.microsoft.com/office/drawing/2014/main" id="{CAD63D3D-ECE4-2EFA-D01E-02CEA7897AA7}"/>
              </a:ext>
            </a:extLst>
          </p:cNvPr>
          <p:cNvSpPr>
            <a:spLocks noGrp="1"/>
          </p:cNvSpPr>
          <p:nvPr>
            <p:ph idx="1"/>
          </p:nvPr>
        </p:nvSpPr>
        <p:spPr/>
        <p:txBody>
          <a:bodyPr vert="horz" lIns="91440" tIns="45720" rIns="91440" bIns="45720" rtlCol="0" anchor="t">
            <a:normAutofit/>
          </a:bodyPr>
          <a:lstStyle/>
          <a:p>
            <a:r>
              <a:rPr lang="nl-NL" dirty="0"/>
              <a:t>Ca. 7 themagebieden</a:t>
            </a:r>
          </a:p>
          <a:p>
            <a:r>
              <a:rPr lang="nl-NL" dirty="0"/>
              <a:t>Kern: hands-on </a:t>
            </a:r>
            <a:r>
              <a:rPr lang="nl-NL" dirty="0" err="1"/>
              <a:t>exhibits</a:t>
            </a:r>
            <a:r>
              <a:rPr lang="nl-NL" dirty="0"/>
              <a:t>. Opwinding en inspiratie en onderzoeken</a:t>
            </a:r>
          </a:p>
          <a:p>
            <a:r>
              <a:rPr lang="nl-NL" dirty="0"/>
              <a:t>Schil: context. Reflecteren (hoe weet jij of dit waar is?), identificeren met</a:t>
            </a:r>
          </a:p>
        </p:txBody>
      </p:sp>
    </p:spTree>
    <p:extLst>
      <p:ext uri="{BB962C8B-B14F-4D97-AF65-F5344CB8AC3E}">
        <p14:creationId xmlns:p14="http://schemas.microsoft.com/office/powerpoint/2010/main" val="1745694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5D06AC6-6E5D-6F56-4C9C-FB0EF47A6869}"/>
              </a:ext>
            </a:extLst>
          </p:cNvPr>
          <p:cNvPicPr>
            <a:picLocks noChangeAspect="1"/>
          </p:cNvPicPr>
          <p:nvPr/>
        </p:nvPicPr>
        <p:blipFill>
          <a:blip r:embed="rId2"/>
          <a:stretch>
            <a:fillRect/>
          </a:stretch>
        </p:blipFill>
        <p:spPr>
          <a:xfrm>
            <a:off x="2162243" y="126129"/>
            <a:ext cx="7867514" cy="6605742"/>
          </a:xfrm>
          <a:prstGeom prst="rect">
            <a:avLst/>
          </a:prstGeom>
        </p:spPr>
      </p:pic>
    </p:spTree>
    <p:extLst>
      <p:ext uri="{BB962C8B-B14F-4D97-AF65-F5344CB8AC3E}">
        <p14:creationId xmlns:p14="http://schemas.microsoft.com/office/powerpoint/2010/main" val="2838211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8009A1F-D2DD-BCBD-A77F-7678670FAA01}"/>
              </a:ext>
            </a:extLst>
          </p:cNvPr>
          <p:cNvSpPr>
            <a:spLocks noGrp="1"/>
          </p:cNvSpPr>
          <p:nvPr>
            <p:ph type="title"/>
          </p:nvPr>
        </p:nvSpPr>
        <p:spPr>
          <a:xfrm>
            <a:off x="761800" y="762001"/>
            <a:ext cx="5334197" cy="1708242"/>
          </a:xfrm>
        </p:spPr>
        <p:txBody>
          <a:bodyPr anchor="ctr">
            <a:normAutofit/>
          </a:bodyPr>
          <a:lstStyle/>
          <a:p>
            <a:r>
              <a:rPr lang="nl-NL" sz="4000" dirty="0"/>
              <a:t>Rode draden</a:t>
            </a:r>
          </a:p>
        </p:txBody>
      </p:sp>
      <p:sp>
        <p:nvSpPr>
          <p:cNvPr id="3" name="Tijdelijke aanduiding voor inhoud 2">
            <a:extLst>
              <a:ext uri="{FF2B5EF4-FFF2-40B4-BE49-F238E27FC236}">
                <a16:creationId xmlns:a16="http://schemas.microsoft.com/office/drawing/2014/main" id="{48410655-CBD1-9840-C2CD-F67602BC1CC2}"/>
              </a:ext>
            </a:extLst>
          </p:cNvPr>
          <p:cNvSpPr>
            <a:spLocks noGrp="1"/>
          </p:cNvSpPr>
          <p:nvPr>
            <p:ph idx="1"/>
          </p:nvPr>
        </p:nvSpPr>
        <p:spPr>
          <a:xfrm>
            <a:off x="761800" y="1900524"/>
            <a:ext cx="5334197" cy="3769835"/>
          </a:xfrm>
        </p:spPr>
        <p:txBody>
          <a:bodyPr vert="horz" lIns="91440" tIns="45720" rIns="91440" bIns="45720" rtlCol="0" anchor="ctr">
            <a:normAutofit/>
          </a:bodyPr>
          <a:lstStyle/>
          <a:p>
            <a:r>
              <a:rPr lang="nl-NL" sz="2000" err="1"/>
              <a:t>Queestes</a:t>
            </a:r>
            <a:r>
              <a:rPr lang="nl-NL" sz="2000" dirty="0"/>
              <a:t>: Hoe weet jij wat je weet?</a:t>
            </a:r>
            <a:endParaRPr lang="nl-NL"/>
          </a:p>
          <a:p>
            <a:r>
              <a:rPr lang="nl-NL" sz="2000" dirty="0"/>
              <a:t>Dialoogconfetti</a:t>
            </a:r>
          </a:p>
          <a:p>
            <a:r>
              <a:rPr lang="nl-NL" sz="2000" dirty="0"/>
              <a:t>Kennisconfetti</a:t>
            </a:r>
          </a:p>
          <a:p>
            <a:r>
              <a:rPr lang="nl-NL" sz="2000" dirty="0"/>
              <a:t>Wereldkaart</a:t>
            </a:r>
          </a:p>
          <a:p>
            <a:r>
              <a:rPr lang="nl-NL" sz="2000" dirty="0"/>
              <a:t>Ontmoet de onderzoeker</a:t>
            </a:r>
          </a:p>
          <a:p>
            <a:r>
              <a:rPr lang="nl-NL" sz="2000" dirty="0"/>
              <a:t>Door de tijd</a:t>
            </a:r>
          </a:p>
          <a:p>
            <a:pPr marL="0" indent="0">
              <a:buNone/>
            </a:pPr>
            <a:endParaRPr lang="nl-NL" sz="2000"/>
          </a:p>
        </p:txBody>
      </p:sp>
      <p:pic>
        <p:nvPicPr>
          <p:cNvPr id="4" name="Afbeelding 3" descr="Afbeelding met kleding, Menselijk gezicht, overdekt, persoon&#10;&#10;Door AI gegenereerde inhoud is mogelijk onjuist.">
            <a:extLst>
              <a:ext uri="{FF2B5EF4-FFF2-40B4-BE49-F238E27FC236}">
                <a16:creationId xmlns:a16="http://schemas.microsoft.com/office/drawing/2014/main" id="{7F76863B-5F0A-1A8D-A387-3121718BD910}"/>
              </a:ext>
            </a:extLst>
          </p:cNvPr>
          <p:cNvPicPr>
            <a:picLocks noChangeAspect="1"/>
          </p:cNvPicPr>
          <p:nvPr/>
        </p:nvPicPr>
        <p:blipFill>
          <a:blip r:embed="rId2"/>
          <a:srcRect r="2" b="3424"/>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3984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kleding, persoon, overdekt, person&#10;&#10;Door AI gegenereerde inhoud is mogelijk onjuist.">
            <a:extLst>
              <a:ext uri="{FF2B5EF4-FFF2-40B4-BE49-F238E27FC236}">
                <a16:creationId xmlns:a16="http://schemas.microsoft.com/office/drawing/2014/main" id="{04558143-FD87-38B4-73A4-F7C606EC4F13}"/>
              </a:ext>
            </a:extLst>
          </p:cNvPr>
          <p:cNvPicPr>
            <a:picLocks noChangeAspect="1"/>
          </p:cNvPicPr>
          <p:nvPr/>
        </p:nvPicPr>
        <p:blipFill>
          <a:blip r:embed="rId2"/>
          <a:srcRect l="2950" r="2933" b="-1"/>
          <a:stretch>
            <a:fillRect/>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449AAD1B-6203-E2CC-9F9B-92E3AF3922F5}"/>
              </a:ext>
            </a:extLst>
          </p:cNvPr>
          <p:cNvSpPr>
            <a:spLocks noGrp="1"/>
          </p:cNvSpPr>
          <p:nvPr>
            <p:ph type="title"/>
          </p:nvPr>
        </p:nvSpPr>
        <p:spPr>
          <a:xfrm>
            <a:off x="838200" y="365125"/>
            <a:ext cx="3822189" cy="1899912"/>
          </a:xfrm>
        </p:spPr>
        <p:txBody>
          <a:bodyPr>
            <a:normAutofit/>
          </a:bodyPr>
          <a:lstStyle/>
          <a:p>
            <a:r>
              <a:rPr lang="nl-NL" sz="4000"/>
              <a:t>Forum</a:t>
            </a:r>
          </a:p>
        </p:txBody>
      </p:sp>
      <p:sp>
        <p:nvSpPr>
          <p:cNvPr id="8" name="Content Placeholder 7">
            <a:extLst>
              <a:ext uri="{FF2B5EF4-FFF2-40B4-BE49-F238E27FC236}">
                <a16:creationId xmlns:a16="http://schemas.microsoft.com/office/drawing/2014/main" id="{3A7EF6E8-77A4-24F9-8844-DCD414EFFB82}"/>
              </a:ext>
            </a:extLst>
          </p:cNvPr>
          <p:cNvSpPr>
            <a:spLocks noGrp="1"/>
          </p:cNvSpPr>
          <p:nvPr>
            <p:ph idx="1"/>
          </p:nvPr>
        </p:nvSpPr>
        <p:spPr>
          <a:xfrm>
            <a:off x="838200" y="2434201"/>
            <a:ext cx="3822189" cy="3742762"/>
          </a:xfrm>
        </p:spPr>
        <p:txBody>
          <a:bodyPr vert="horz" lIns="91440" tIns="45720" rIns="91440" bIns="45720" rtlCol="0" anchor="t">
            <a:normAutofit/>
          </a:bodyPr>
          <a:lstStyle/>
          <a:p>
            <a:r>
              <a:rPr lang="en-US" sz="2000" dirty="0"/>
              <a:t>Nu </a:t>
            </a:r>
            <a:r>
              <a:rPr lang="en-US" sz="2000" err="1"/>
              <a:t>een</a:t>
            </a:r>
            <a:r>
              <a:rPr lang="en-US" sz="2000"/>
              <a:t> open exhibit</a:t>
            </a:r>
            <a:endParaRPr lang="nl-NL"/>
          </a:p>
          <a:p>
            <a:r>
              <a:rPr lang="en-US" sz="2000" dirty="0" err="1"/>
              <a:t>Mogelijkheid</a:t>
            </a:r>
            <a:r>
              <a:rPr lang="en-US" sz="2000" dirty="0"/>
              <a:t> om </a:t>
            </a:r>
            <a:r>
              <a:rPr lang="en-US" sz="2000" dirty="0" err="1"/>
              <a:t>geleide</a:t>
            </a:r>
            <a:r>
              <a:rPr lang="en-US" sz="2000" dirty="0"/>
              <a:t> </a:t>
            </a:r>
            <a:r>
              <a:rPr lang="en-US" sz="2000" dirty="0" err="1"/>
              <a:t>gesprekssessies</a:t>
            </a:r>
            <a:r>
              <a:rPr lang="en-US" sz="2000" dirty="0"/>
              <a:t> </a:t>
            </a:r>
            <a:r>
              <a:rPr lang="en-US" sz="2000" dirty="0" err="1"/>
              <a:t>te</a:t>
            </a:r>
            <a:r>
              <a:rPr lang="en-US" sz="2000" dirty="0"/>
              <a:t> </a:t>
            </a:r>
            <a:r>
              <a:rPr lang="en-US" sz="2000" dirty="0" err="1"/>
              <a:t>houden</a:t>
            </a:r>
          </a:p>
        </p:txBody>
      </p:sp>
    </p:spTree>
    <p:extLst>
      <p:ext uri="{BB962C8B-B14F-4D97-AF65-F5344CB8AC3E}">
        <p14:creationId xmlns:p14="http://schemas.microsoft.com/office/powerpoint/2010/main" val="1903783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E0E4A9-863B-97D7-C3EF-3F921ADB4AE7}"/>
              </a:ext>
            </a:extLst>
          </p:cNvPr>
          <p:cNvSpPr>
            <a:spLocks noGrp="1"/>
          </p:cNvSpPr>
          <p:nvPr>
            <p:ph type="title"/>
          </p:nvPr>
        </p:nvSpPr>
        <p:spPr/>
        <p:txBody>
          <a:bodyPr/>
          <a:lstStyle/>
          <a:p>
            <a:r>
              <a:rPr lang="nl-NL" dirty="0"/>
              <a:t>Forum: introductie</a:t>
            </a:r>
          </a:p>
        </p:txBody>
      </p:sp>
      <p:sp>
        <p:nvSpPr>
          <p:cNvPr id="3" name="Tijdelijke aanduiding voor inhoud 2">
            <a:extLst>
              <a:ext uri="{FF2B5EF4-FFF2-40B4-BE49-F238E27FC236}">
                <a16:creationId xmlns:a16="http://schemas.microsoft.com/office/drawing/2014/main" id="{FB31139E-E872-F25C-9382-2B0553C1B5E4}"/>
              </a:ext>
            </a:extLst>
          </p:cNvPr>
          <p:cNvSpPr>
            <a:spLocks noGrp="1"/>
          </p:cNvSpPr>
          <p:nvPr>
            <p:ph idx="1"/>
          </p:nvPr>
        </p:nvSpPr>
        <p:spPr/>
        <p:txBody>
          <a:bodyPr vert="horz" lIns="91440" tIns="45720" rIns="91440" bIns="45720" rtlCol="0" anchor="t">
            <a:normAutofit/>
          </a:bodyPr>
          <a:lstStyle/>
          <a:p>
            <a:pPr marL="0" indent="0">
              <a:buNone/>
            </a:pPr>
            <a:r>
              <a:rPr lang="nl-NL" dirty="0"/>
              <a:t>Gespreksafspraken:</a:t>
            </a:r>
          </a:p>
          <a:p>
            <a:r>
              <a:rPr lang="nl-NL" dirty="0"/>
              <a:t>Geef aan als het ongemakkelijk is</a:t>
            </a:r>
          </a:p>
          <a:p>
            <a:pPr marL="0" indent="0">
              <a:buNone/>
            </a:pPr>
            <a:r>
              <a:rPr lang="nl-NL" dirty="0"/>
              <a:t>• Het is geen wedstrijd</a:t>
            </a:r>
          </a:p>
          <a:p>
            <a:pPr marL="0" indent="0">
              <a:buNone/>
            </a:pPr>
            <a:r>
              <a:rPr lang="nl-NL" dirty="0"/>
              <a:t>• Het gaat niet om gelijk krijgen </a:t>
            </a:r>
          </a:p>
          <a:p>
            <a:pPr marL="0" indent="0">
              <a:buNone/>
            </a:pPr>
            <a:r>
              <a:rPr lang="nl-NL" dirty="0"/>
              <a:t>• We gaan het probleem niet oplossen in 30 minuten </a:t>
            </a:r>
          </a:p>
          <a:p>
            <a:pPr marL="0" indent="0">
              <a:buNone/>
            </a:pPr>
            <a:r>
              <a:rPr lang="nl-NL" dirty="0"/>
              <a:t>• We laten elkaar uitpraten </a:t>
            </a:r>
          </a:p>
          <a:p>
            <a:pPr marL="0" indent="0">
              <a:buNone/>
            </a:pPr>
            <a:r>
              <a:rPr lang="nl-NL" dirty="0"/>
              <a:t>• We luisteren naar elkaar </a:t>
            </a:r>
          </a:p>
          <a:p>
            <a:pPr marL="0" indent="0">
              <a:buNone/>
            </a:pPr>
            <a:r>
              <a:rPr lang="nl-NL" dirty="0"/>
              <a:t>• Houd je telefoon in je zak</a:t>
            </a:r>
          </a:p>
          <a:p>
            <a:pPr marL="0" indent="0">
              <a:buNone/>
            </a:pPr>
            <a:endParaRPr lang="nl-NL" dirty="0"/>
          </a:p>
        </p:txBody>
      </p:sp>
    </p:spTree>
    <p:extLst>
      <p:ext uri="{BB962C8B-B14F-4D97-AF65-F5344CB8AC3E}">
        <p14:creationId xmlns:p14="http://schemas.microsoft.com/office/powerpoint/2010/main" val="3339533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28135-637D-844E-F06B-6652EA75968D}"/>
              </a:ext>
            </a:extLst>
          </p:cNvPr>
          <p:cNvSpPr>
            <a:spLocks noGrp="1"/>
          </p:cNvSpPr>
          <p:nvPr>
            <p:ph type="title"/>
          </p:nvPr>
        </p:nvSpPr>
        <p:spPr/>
        <p:txBody>
          <a:bodyPr/>
          <a:lstStyle/>
          <a:p>
            <a:r>
              <a:rPr lang="nl-NL" dirty="0"/>
              <a:t>Forum: introductie thema</a:t>
            </a:r>
          </a:p>
        </p:txBody>
      </p:sp>
      <p:sp>
        <p:nvSpPr>
          <p:cNvPr id="3" name="Tijdelijke aanduiding voor inhoud 2">
            <a:extLst>
              <a:ext uri="{FF2B5EF4-FFF2-40B4-BE49-F238E27FC236}">
                <a16:creationId xmlns:a16="http://schemas.microsoft.com/office/drawing/2014/main" id="{DC14DB36-88C9-BAA7-776D-6C68B3CC13F5}"/>
              </a:ext>
            </a:extLst>
          </p:cNvPr>
          <p:cNvSpPr>
            <a:spLocks noGrp="1"/>
          </p:cNvSpPr>
          <p:nvPr>
            <p:ph idx="1"/>
          </p:nvPr>
        </p:nvSpPr>
        <p:spPr/>
        <p:txBody>
          <a:bodyPr vert="horz" lIns="91440" tIns="45720" rIns="91440" bIns="45720" rtlCol="0" anchor="t">
            <a:normAutofit/>
          </a:bodyPr>
          <a:lstStyle/>
          <a:p>
            <a:r>
              <a:rPr lang="nl-NL" dirty="0"/>
              <a:t>Klimaat (andere thema's voeding en gezondheid)</a:t>
            </a:r>
          </a:p>
          <a:p>
            <a:r>
              <a:rPr lang="nl-NL" dirty="0"/>
              <a:t>Brainstorm</a:t>
            </a:r>
          </a:p>
          <a:p>
            <a:r>
              <a:rPr lang="nl-NL" dirty="0" err="1"/>
              <a:t>Onderzoeksgesprek</a:t>
            </a:r>
          </a:p>
          <a:p>
            <a:r>
              <a:rPr lang="nl-NL" dirty="0"/>
              <a:t>Samenvatting</a:t>
            </a:r>
          </a:p>
          <a:p>
            <a:endParaRPr lang="nl-NL" dirty="0"/>
          </a:p>
        </p:txBody>
      </p:sp>
    </p:spTree>
    <p:extLst>
      <p:ext uri="{BB962C8B-B14F-4D97-AF65-F5344CB8AC3E}">
        <p14:creationId xmlns:p14="http://schemas.microsoft.com/office/powerpoint/2010/main" val="797865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C6D68-DD3A-4665-F642-CC70AAA98904}"/>
              </a:ext>
            </a:extLst>
          </p:cNvPr>
          <p:cNvSpPr>
            <a:spLocks noGrp="1"/>
          </p:cNvSpPr>
          <p:nvPr>
            <p:ph type="title"/>
          </p:nvPr>
        </p:nvSpPr>
        <p:spPr/>
        <p:txBody>
          <a:bodyPr/>
          <a:lstStyle/>
          <a:p>
            <a:r>
              <a:rPr lang="nl-NL" dirty="0"/>
              <a:t>Stelling 1: maximaal 1 vlucht per persoon per jaar</a:t>
            </a:r>
          </a:p>
        </p:txBody>
      </p:sp>
      <p:sp>
        <p:nvSpPr>
          <p:cNvPr id="3" name="Tijdelijke aanduiding voor inhoud 2">
            <a:extLst>
              <a:ext uri="{FF2B5EF4-FFF2-40B4-BE49-F238E27FC236}">
                <a16:creationId xmlns:a16="http://schemas.microsoft.com/office/drawing/2014/main" id="{9A27F987-8B57-7E0C-84E8-463FEEC3A4B4}"/>
              </a:ext>
            </a:extLst>
          </p:cNvPr>
          <p:cNvSpPr>
            <a:spLocks noGrp="1"/>
          </p:cNvSpPr>
          <p:nvPr>
            <p:ph idx="1"/>
          </p:nvPr>
        </p:nvSpPr>
        <p:spPr/>
        <p:txBody>
          <a:bodyPr vert="horz" lIns="91440" tIns="45720" rIns="91440" bIns="45720" rtlCol="0" anchor="t">
            <a:normAutofit/>
          </a:bodyPr>
          <a:lstStyle/>
          <a:p>
            <a:r>
              <a:rPr lang="nl-NL" dirty="0"/>
              <a:t>Doen ?</a:t>
            </a:r>
          </a:p>
          <a:p>
            <a:r>
              <a:rPr lang="nl-NL" dirty="0"/>
              <a:t>Niet doen?</a:t>
            </a:r>
          </a:p>
        </p:txBody>
      </p:sp>
    </p:spTree>
    <p:extLst>
      <p:ext uri="{BB962C8B-B14F-4D97-AF65-F5344CB8AC3E}">
        <p14:creationId xmlns:p14="http://schemas.microsoft.com/office/powerpoint/2010/main" val="3744364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A01BC8-9596-EE2D-B093-462B7D132F30}"/>
              </a:ext>
            </a:extLst>
          </p:cNvPr>
          <p:cNvSpPr>
            <a:spLocks noGrp="1"/>
          </p:cNvSpPr>
          <p:nvPr>
            <p:ph type="title"/>
          </p:nvPr>
        </p:nvSpPr>
        <p:spPr>
          <a:xfrm>
            <a:off x="838200" y="556995"/>
            <a:ext cx="10515600" cy="1133693"/>
          </a:xfrm>
        </p:spPr>
        <p:txBody>
          <a:bodyPr>
            <a:normAutofit/>
          </a:bodyPr>
          <a:lstStyle/>
          <a:p>
            <a:r>
              <a:rPr lang="nl-NL" sz="5200"/>
              <a:t>Dialoogconfetti</a:t>
            </a:r>
          </a:p>
        </p:txBody>
      </p:sp>
      <p:graphicFrame>
        <p:nvGraphicFramePr>
          <p:cNvPr id="5" name="Tijdelijke aanduiding voor inhoud 2">
            <a:extLst>
              <a:ext uri="{FF2B5EF4-FFF2-40B4-BE49-F238E27FC236}">
                <a16:creationId xmlns:a16="http://schemas.microsoft.com/office/drawing/2014/main" id="{3F5EAB6B-F2D2-38CD-E865-7B3EBA84D67B}"/>
              </a:ext>
            </a:extLst>
          </p:cNvPr>
          <p:cNvGraphicFramePr>
            <a:graphicFrameLocks noGrp="1"/>
          </p:cNvGraphicFramePr>
          <p:nvPr>
            <p:ph idx="1"/>
            <p:extLst>
              <p:ext uri="{D42A27DB-BD31-4B8C-83A1-F6EECF244321}">
                <p14:modId xmlns:p14="http://schemas.microsoft.com/office/powerpoint/2010/main" val="36933571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4321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961D7-859B-6F46-C583-0457FBC6DC53}"/>
              </a:ext>
            </a:extLst>
          </p:cNvPr>
          <p:cNvSpPr>
            <a:spLocks noGrp="1"/>
          </p:cNvSpPr>
          <p:nvPr>
            <p:ph type="title"/>
          </p:nvPr>
        </p:nvSpPr>
        <p:spPr/>
        <p:txBody>
          <a:bodyPr/>
          <a:lstStyle/>
          <a:p>
            <a:r>
              <a:rPr lang="nl-NL" dirty="0"/>
              <a:t>Stelling 2: De aarde actief afkoelen </a:t>
            </a:r>
          </a:p>
        </p:txBody>
      </p:sp>
      <p:sp>
        <p:nvSpPr>
          <p:cNvPr id="3" name="Tijdelijke aanduiding voor inhoud 2">
            <a:extLst>
              <a:ext uri="{FF2B5EF4-FFF2-40B4-BE49-F238E27FC236}">
                <a16:creationId xmlns:a16="http://schemas.microsoft.com/office/drawing/2014/main" id="{F81EEA8C-446B-EBEB-7AA7-BAED941213A3}"/>
              </a:ext>
            </a:extLst>
          </p:cNvPr>
          <p:cNvSpPr>
            <a:spLocks noGrp="1"/>
          </p:cNvSpPr>
          <p:nvPr>
            <p:ph idx="1"/>
          </p:nvPr>
        </p:nvSpPr>
        <p:spPr/>
        <p:txBody>
          <a:bodyPr vert="horz" lIns="91440" tIns="45720" rIns="91440" bIns="45720" rtlCol="0" anchor="t">
            <a:normAutofit/>
          </a:bodyPr>
          <a:lstStyle/>
          <a:p>
            <a:r>
              <a:rPr lang="nl-NL" dirty="0"/>
              <a:t>Doen?</a:t>
            </a:r>
          </a:p>
          <a:p>
            <a:r>
              <a:rPr lang="nl-NL" dirty="0"/>
              <a:t>Niet doen?</a:t>
            </a:r>
          </a:p>
        </p:txBody>
      </p:sp>
    </p:spTree>
    <p:extLst>
      <p:ext uri="{BB962C8B-B14F-4D97-AF65-F5344CB8AC3E}">
        <p14:creationId xmlns:p14="http://schemas.microsoft.com/office/powerpoint/2010/main" val="3672376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0EA03-89F8-B905-5977-FC459A26D9D1}"/>
              </a:ext>
            </a:extLst>
          </p:cNvPr>
          <p:cNvSpPr>
            <a:spLocks noGrp="1"/>
          </p:cNvSpPr>
          <p:nvPr>
            <p:ph type="title"/>
          </p:nvPr>
        </p:nvSpPr>
        <p:spPr/>
        <p:txBody>
          <a:bodyPr/>
          <a:lstStyle/>
          <a:p>
            <a:r>
              <a:rPr lang="nl-NL" dirty="0"/>
              <a:t>Afsluiting/samenvatting</a:t>
            </a:r>
          </a:p>
        </p:txBody>
      </p:sp>
      <p:sp>
        <p:nvSpPr>
          <p:cNvPr id="3" name="Tijdelijke aanduiding voor inhoud 2">
            <a:extLst>
              <a:ext uri="{FF2B5EF4-FFF2-40B4-BE49-F238E27FC236}">
                <a16:creationId xmlns:a16="http://schemas.microsoft.com/office/drawing/2014/main" id="{41F4C08D-669E-EDFA-CEB2-B78E51B71E98}"/>
              </a:ext>
            </a:extLst>
          </p:cNvPr>
          <p:cNvSpPr>
            <a:spLocks noGrp="1"/>
          </p:cNvSpPr>
          <p:nvPr>
            <p:ph idx="1"/>
          </p:nvPr>
        </p:nvSpPr>
        <p:spPr/>
        <p:txBody>
          <a:bodyPr vert="horz" lIns="91440" tIns="45720" rIns="91440" bIns="45720" rtlCol="0" anchor="t">
            <a:normAutofit/>
          </a:bodyPr>
          <a:lstStyle/>
          <a:p>
            <a:r>
              <a:rPr lang="nl-NL" dirty="0"/>
              <a:t>Argumenten voor/tegen</a:t>
            </a:r>
          </a:p>
          <a:p>
            <a:endParaRPr lang="nl-NL" dirty="0"/>
          </a:p>
        </p:txBody>
      </p:sp>
    </p:spTree>
    <p:extLst>
      <p:ext uri="{BB962C8B-B14F-4D97-AF65-F5344CB8AC3E}">
        <p14:creationId xmlns:p14="http://schemas.microsoft.com/office/powerpoint/2010/main" val="1432581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0D9107-7F56-73E3-4378-0C73AEE438B7}"/>
              </a:ext>
            </a:extLst>
          </p:cNvPr>
          <p:cNvSpPr>
            <a:spLocks noGrp="1"/>
          </p:cNvSpPr>
          <p:nvPr>
            <p:ph type="title"/>
          </p:nvPr>
        </p:nvSpPr>
        <p:spPr/>
        <p:txBody>
          <a:bodyPr/>
          <a:lstStyle/>
          <a:p>
            <a:r>
              <a:rPr lang="nl-NL" dirty="0"/>
              <a:t>Thema 2 : voeding</a:t>
            </a:r>
          </a:p>
        </p:txBody>
      </p:sp>
      <p:sp>
        <p:nvSpPr>
          <p:cNvPr id="3" name="Tijdelijke aanduiding voor inhoud 2">
            <a:extLst>
              <a:ext uri="{FF2B5EF4-FFF2-40B4-BE49-F238E27FC236}">
                <a16:creationId xmlns:a16="http://schemas.microsoft.com/office/drawing/2014/main" id="{5BC46C50-6403-60CC-BA98-C183E986D941}"/>
              </a:ext>
            </a:extLst>
          </p:cNvPr>
          <p:cNvSpPr>
            <a:spLocks noGrp="1"/>
          </p:cNvSpPr>
          <p:nvPr>
            <p:ph idx="1"/>
          </p:nvPr>
        </p:nvSpPr>
        <p:spPr/>
        <p:txBody>
          <a:bodyPr vert="horz" lIns="91440" tIns="45720" rIns="91440" bIns="45720" rtlCol="0" anchor="t">
            <a:normAutofit/>
          </a:bodyPr>
          <a:lstStyle/>
          <a:p>
            <a:pPr marL="0" indent="0">
              <a:buNone/>
            </a:pPr>
            <a:r>
              <a:rPr lang="nl-NL" dirty="0"/>
              <a:t>Stellingen:</a:t>
            </a:r>
          </a:p>
          <a:p>
            <a:r>
              <a:rPr lang="nl-NL" dirty="0"/>
              <a:t>Maximaal 1x per week vlees eten om landbouwgrond efficiënt te gebruiken</a:t>
            </a:r>
          </a:p>
          <a:p>
            <a:r>
              <a:rPr lang="nl-NL" dirty="0"/>
              <a:t>Graan genetisch aanpassen zodat de oogst 2x zo groot wordt</a:t>
            </a:r>
          </a:p>
          <a:p>
            <a:r>
              <a:rPr lang="nl-NL" dirty="0"/>
              <a:t>Het krijgen van meer dan 2 kinderen verbieden om te zorgen dat er in de toekomst genoeg voedsel is</a:t>
            </a:r>
          </a:p>
          <a:p>
            <a:endParaRPr lang="nl-NL" dirty="0"/>
          </a:p>
        </p:txBody>
      </p:sp>
    </p:spTree>
    <p:extLst>
      <p:ext uri="{BB962C8B-B14F-4D97-AF65-F5344CB8AC3E}">
        <p14:creationId xmlns:p14="http://schemas.microsoft.com/office/powerpoint/2010/main" val="2439301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A83395-296D-EB84-C0C9-70CA9027BFF2}"/>
              </a:ext>
            </a:extLst>
          </p:cNvPr>
          <p:cNvSpPr>
            <a:spLocks noGrp="1"/>
          </p:cNvSpPr>
          <p:nvPr>
            <p:ph type="title"/>
          </p:nvPr>
        </p:nvSpPr>
        <p:spPr/>
        <p:txBody>
          <a:bodyPr/>
          <a:lstStyle/>
          <a:p>
            <a:r>
              <a:rPr lang="nl-NL" dirty="0"/>
              <a:t>Thema 3 gezondheid</a:t>
            </a:r>
          </a:p>
        </p:txBody>
      </p:sp>
      <p:sp>
        <p:nvSpPr>
          <p:cNvPr id="3" name="Tijdelijke aanduiding voor inhoud 2">
            <a:extLst>
              <a:ext uri="{FF2B5EF4-FFF2-40B4-BE49-F238E27FC236}">
                <a16:creationId xmlns:a16="http://schemas.microsoft.com/office/drawing/2014/main" id="{0BA654B1-AD6B-5DA9-A73C-444CA6D2A7C3}"/>
              </a:ext>
            </a:extLst>
          </p:cNvPr>
          <p:cNvSpPr>
            <a:spLocks noGrp="1"/>
          </p:cNvSpPr>
          <p:nvPr>
            <p:ph idx="1"/>
          </p:nvPr>
        </p:nvSpPr>
        <p:spPr/>
        <p:txBody>
          <a:bodyPr vert="horz" lIns="91440" tIns="45720" rIns="91440" bIns="45720" rtlCol="0" anchor="t">
            <a:normAutofit/>
          </a:bodyPr>
          <a:lstStyle/>
          <a:p>
            <a:pPr marL="0" indent="0">
              <a:buNone/>
            </a:pPr>
            <a:r>
              <a:rPr lang="nl-NL" dirty="0"/>
              <a:t>Stellingen:</a:t>
            </a:r>
          </a:p>
          <a:p>
            <a:r>
              <a:rPr lang="nl-NL"/>
              <a:t>Extra belasting op ongezonde voeding om de volksgezondheid te verbeteren</a:t>
            </a:r>
          </a:p>
          <a:p>
            <a:r>
              <a:rPr lang="nl-NL" dirty="0"/>
              <a:t>Het DNA van embryo's aanpassen zodat ze later niet meer ziek </a:t>
            </a:r>
            <a:r>
              <a:rPr lang="nl-NL"/>
              <a:t>worden</a:t>
            </a:r>
          </a:p>
          <a:p>
            <a:r>
              <a:rPr lang="nl-NL" dirty="0"/>
              <a:t>Je DNA in je </a:t>
            </a:r>
            <a:r>
              <a:rPr lang="nl-NL" dirty="0" err="1"/>
              <a:t>patientendossier</a:t>
            </a:r>
            <a:r>
              <a:rPr lang="nl-NL" dirty="0"/>
              <a:t> voor zorg op maat</a:t>
            </a:r>
          </a:p>
        </p:txBody>
      </p:sp>
    </p:spTree>
    <p:extLst>
      <p:ext uri="{BB962C8B-B14F-4D97-AF65-F5344CB8AC3E}">
        <p14:creationId xmlns:p14="http://schemas.microsoft.com/office/powerpoint/2010/main" val="2318789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41363-F419-4ABE-905F-5996D84AB12F}"/>
              </a:ext>
            </a:extLst>
          </p:cNvPr>
          <p:cNvSpPr>
            <a:spLocks noGrp="1"/>
          </p:cNvSpPr>
          <p:nvPr>
            <p:ph type="title"/>
          </p:nvPr>
        </p:nvSpPr>
        <p:spPr/>
        <p:txBody>
          <a:bodyPr/>
          <a:lstStyle/>
          <a:p>
            <a:r>
              <a:rPr lang="nl-NL" dirty="0"/>
              <a:t>Afsluiting</a:t>
            </a:r>
          </a:p>
        </p:txBody>
      </p:sp>
      <p:sp>
        <p:nvSpPr>
          <p:cNvPr id="3" name="Tijdelijke aanduiding voor inhoud 2">
            <a:extLst>
              <a:ext uri="{FF2B5EF4-FFF2-40B4-BE49-F238E27FC236}">
                <a16:creationId xmlns:a16="http://schemas.microsoft.com/office/drawing/2014/main" id="{1066CE57-C290-AC84-E35A-288605C74D12}"/>
              </a:ext>
            </a:extLst>
          </p:cNvPr>
          <p:cNvSpPr>
            <a:spLocks noGrp="1"/>
          </p:cNvSpPr>
          <p:nvPr>
            <p:ph idx="1"/>
          </p:nvPr>
        </p:nvSpPr>
        <p:spPr/>
        <p:txBody>
          <a:bodyPr vert="horz" lIns="91440" tIns="45720" rIns="91440" bIns="45720" rtlCol="0" anchor="t">
            <a:normAutofit/>
          </a:bodyPr>
          <a:lstStyle/>
          <a:p>
            <a:r>
              <a:rPr lang="nl-NL"/>
              <a:t>Is er iets wat je zelf in de klas toe zou willen passen?</a:t>
            </a:r>
          </a:p>
          <a:p>
            <a:r>
              <a:rPr lang="nl-NL" dirty="0"/>
              <a:t>Vragen/opmerkingen?</a:t>
            </a:r>
          </a:p>
        </p:txBody>
      </p:sp>
    </p:spTree>
    <p:extLst>
      <p:ext uri="{BB962C8B-B14F-4D97-AF65-F5344CB8AC3E}">
        <p14:creationId xmlns:p14="http://schemas.microsoft.com/office/powerpoint/2010/main" val="736665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AE3AD2-643E-6B36-6A9B-42A7382B95D6}"/>
              </a:ext>
            </a:extLst>
          </p:cNvPr>
          <p:cNvSpPr>
            <a:spLocks noGrp="1"/>
          </p:cNvSpPr>
          <p:nvPr>
            <p:ph type="title"/>
          </p:nvPr>
        </p:nvSpPr>
        <p:spPr>
          <a:xfrm>
            <a:off x="8610600" y="741391"/>
            <a:ext cx="2833324" cy="1616203"/>
          </a:xfrm>
        </p:spPr>
        <p:txBody>
          <a:bodyPr vert="horz" lIns="91440" tIns="45720" rIns="91440" bIns="45720" rtlCol="0" anchor="b">
            <a:normAutofit/>
          </a:bodyPr>
          <a:lstStyle/>
          <a:p>
            <a:r>
              <a:rPr lang="en-US" sz="3200" kern="1200" dirty="0">
                <a:latin typeface="+mj-lt"/>
                <a:ea typeface="+mj-ea"/>
                <a:cs typeface="+mj-cs"/>
              </a:rPr>
              <a:t>NEMO Science Museum</a:t>
            </a:r>
          </a:p>
        </p:txBody>
      </p:sp>
      <p:pic>
        <p:nvPicPr>
          <p:cNvPr id="5" name="Afbeelding 4">
            <a:extLst>
              <a:ext uri="{FF2B5EF4-FFF2-40B4-BE49-F238E27FC236}">
                <a16:creationId xmlns:a16="http://schemas.microsoft.com/office/drawing/2014/main" id="{F936D00D-24D9-D892-8393-3EB229F6E12B}"/>
              </a:ext>
            </a:extLst>
          </p:cNvPr>
          <p:cNvPicPr>
            <a:picLocks noChangeAspect="1"/>
          </p:cNvPicPr>
          <p:nvPr/>
        </p:nvPicPr>
        <p:blipFill>
          <a:blip r:embed="rId2"/>
          <a:srcRect l="14458" r="9323" b="-2"/>
          <a:stretch>
            <a:fillRect/>
          </a:stretch>
        </p:blipFill>
        <p:spPr>
          <a:xfrm>
            <a:off x="123715" y="-2"/>
            <a:ext cx="3936836" cy="3447832"/>
          </a:xfrm>
          <a:prstGeom prst="rect">
            <a:avLst/>
          </a:prstGeom>
        </p:spPr>
      </p:pic>
      <p:pic>
        <p:nvPicPr>
          <p:cNvPr id="41" name="Afbeelding 40">
            <a:extLst>
              <a:ext uri="{FF2B5EF4-FFF2-40B4-BE49-F238E27FC236}">
                <a16:creationId xmlns:a16="http://schemas.microsoft.com/office/drawing/2014/main" id="{6F3539B9-48C1-6ADD-9CAA-6A4C16733DAC}"/>
              </a:ext>
            </a:extLst>
          </p:cNvPr>
          <p:cNvPicPr>
            <a:picLocks noChangeAspect="1"/>
          </p:cNvPicPr>
          <p:nvPr/>
        </p:nvPicPr>
        <p:blipFill>
          <a:blip r:embed="rId3"/>
          <a:srcRect r="24380" b="-4"/>
          <a:stretch>
            <a:fillRect/>
          </a:stretch>
        </p:blipFill>
        <p:spPr>
          <a:xfrm>
            <a:off x="4060555" y="-1667"/>
            <a:ext cx="3907739" cy="3449499"/>
          </a:xfrm>
          <a:prstGeom prst="rect">
            <a:avLst/>
          </a:prstGeom>
        </p:spPr>
      </p:pic>
      <p:pic>
        <p:nvPicPr>
          <p:cNvPr id="6" name="Afbeelding 5">
            <a:extLst>
              <a:ext uri="{FF2B5EF4-FFF2-40B4-BE49-F238E27FC236}">
                <a16:creationId xmlns:a16="http://schemas.microsoft.com/office/drawing/2014/main" id="{1854F056-10A5-0A11-F987-A8D9D1871408}"/>
              </a:ext>
            </a:extLst>
          </p:cNvPr>
          <p:cNvPicPr>
            <a:picLocks noChangeAspect="1"/>
          </p:cNvPicPr>
          <p:nvPr/>
        </p:nvPicPr>
        <p:blipFill>
          <a:blip r:embed="rId4"/>
          <a:srcRect l="5047" r="17893" b="-1"/>
          <a:stretch>
            <a:fillRect/>
          </a:stretch>
        </p:blipFill>
        <p:spPr>
          <a:xfrm>
            <a:off x="123715" y="3447830"/>
            <a:ext cx="3936836" cy="3410169"/>
          </a:xfrm>
          <a:prstGeom prst="rect">
            <a:avLst/>
          </a:prstGeom>
        </p:spPr>
      </p:pic>
      <p:grpSp>
        <p:nvGrpSpPr>
          <p:cNvPr id="72" name="Group 62">
            <a:extLst>
              <a:ext uri="{FF2B5EF4-FFF2-40B4-BE49-F238E27FC236}">
                <a16:creationId xmlns:a16="http://schemas.microsoft.com/office/drawing/2014/main" id="{9857857D-685B-3DC5-36FB-E2B01F0E0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64" name="Rectangle 63">
              <a:extLst>
                <a:ext uri="{FF2B5EF4-FFF2-40B4-BE49-F238E27FC236}">
                  <a16:creationId xmlns:a16="http://schemas.microsoft.com/office/drawing/2014/main" id="{BAC96715-C407-98B7-1C66-31EBEA7F0D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4">
              <a:extLst>
                <a:ext uri="{FF2B5EF4-FFF2-40B4-BE49-F238E27FC236}">
                  <a16:creationId xmlns:a16="http://schemas.microsoft.com/office/drawing/2014/main" id="{6099B4B0-7F0D-7955-E435-04424D52B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34000">
                  <a:schemeClr val="accent5">
                    <a:alpha val="0"/>
                  </a:schemeClr>
                </a:gs>
                <a:gs pos="100000">
                  <a:schemeClr val="accent5">
                    <a:lumMod val="60000"/>
                    <a:lumOff val="40000"/>
                    <a:alpha val="73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Tijdelijke aanduiding voor inhoud 3">
            <a:extLst>
              <a:ext uri="{FF2B5EF4-FFF2-40B4-BE49-F238E27FC236}">
                <a16:creationId xmlns:a16="http://schemas.microsoft.com/office/drawing/2014/main" id="{EC0735B7-4334-345D-3F88-288BF412843E}"/>
              </a:ext>
            </a:extLst>
          </p:cNvPr>
          <p:cNvPicPr>
            <a:picLocks noChangeAspect="1"/>
          </p:cNvPicPr>
          <p:nvPr/>
        </p:nvPicPr>
        <p:blipFill>
          <a:blip r:embed="rId5"/>
          <a:srcRect l="15767" r="7743" b="-1"/>
          <a:stretch>
            <a:fillRect/>
          </a:stretch>
        </p:blipFill>
        <p:spPr>
          <a:xfrm>
            <a:off x="4060555" y="3447832"/>
            <a:ext cx="3907739" cy="3410169"/>
          </a:xfrm>
          <a:prstGeom prst="rect">
            <a:avLst/>
          </a:prstGeom>
        </p:spPr>
      </p:pic>
      <p:sp>
        <p:nvSpPr>
          <p:cNvPr id="74" name="Content Placeholder 59">
            <a:extLst>
              <a:ext uri="{FF2B5EF4-FFF2-40B4-BE49-F238E27FC236}">
                <a16:creationId xmlns:a16="http://schemas.microsoft.com/office/drawing/2014/main" id="{B5F907F5-2D92-3EBF-5AE0-7301089A9EEF}"/>
              </a:ext>
            </a:extLst>
          </p:cNvPr>
          <p:cNvSpPr>
            <a:spLocks noGrp="1"/>
          </p:cNvSpPr>
          <p:nvPr>
            <p:ph idx="1"/>
          </p:nvPr>
        </p:nvSpPr>
        <p:spPr>
          <a:xfrm>
            <a:off x="8610600" y="2668777"/>
            <a:ext cx="2833324" cy="3447832"/>
          </a:xfrm>
        </p:spPr>
        <p:txBody>
          <a:bodyPr anchor="t">
            <a:normAutofit/>
          </a:bodyPr>
          <a:lstStyle/>
          <a:p>
            <a:pPr marL="0" indent="0">
              <a:buNone/>
            </a:pPr>
            <a:r>
              <a:rPr lang="en-US" sz="3200" dirty="0"/>
              <a:t>NEMO </a:t>
            </a:r>
            <a:r>
              <a:rPr lang="en-US" sz="3200" dirty="0" err="1"/>
              <a:t>Kennislink</a:t>
            </a:r>
            <a:endParaRPr lang="en-US" sz="3200" dirty="0"/>
          </a:p>
          <a:p>
            <a:pPr marL="0" indent="0">
              <a:buNone/>
            </a:pPr>
            <a:endParaRPr lang="en-US" sz="3200" dirty="0"/>
          </a:p>
          <a:p>
            <a:pPr marL="0" indent="0">
              <a:buNone/>
            </a:pPr>
            <a:r>
              <a:rPr lang="en-US" sz="3200" dirty="0"/>
              <a:t>NEMO Science Tour</a:t>
            </a:r>
          </a:p>
        </p:txBody>
      </p:sp>
    </p:spTree>
    <p:extLst>
      <p:ext uri="{BB962C8B-B14F-4D97-AF65-F5344CB8AC3E}">
        <p14:creationId xmlns:p14="http://schemas.microsoft.com/office/powerpoint/2010/main" val="213783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75D7FB-F452-17A5-CBF5-FEED7A7AE94D}"/>
              </a:ext>
            </a:extLst>
          </p:cNvPr>
          <p:cNvSpPr>
            <a:spLocks noGrp="1"/>
          </p:cNvSpPr>
          <p:nvPr>
            <p:ph type="title"/>
          </p:nvPr>
        </p:nvSpPr>
        <p:spPr>
          <a:xfrm>
            <a:off x="411480" y="991443"/>
            <a:ext cx="4443154" cy="1087819"/>
          </a:xfrm>
        </p:spPr>
        <p:txBody>
          <a:bodyPr anchor="b">
            <a:normAutofit/>
          </a:bodyPr>
          <a:lstStyle/>
          <a:p>
            <a:r>
              <a:rPr lang="nl-NL" sz="3400"/>
              <a:t>Visie op leren</a:t>
            </a:r>
          </a:p>
        </p:txBody>
      </p:sp>
      <p:sp>
        <p:nvSpPr>
          <p:cNvPr id="13" name="Rectangle 12">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C8EC703A-0B58-DDA4-0BF7-F9BB2854E324}"/>
              </a:ext>
            </a:extLst>
          </p:cNvPr>
          <p:cNvSpPr>
            <a:spLocks noGrp="1"/>
          </p:cNvSpPr>
          <p:nvPr>
            <p:ph idx="1"/>
          </p:nvPr>
        </p:nvSpPr>
        <p:spPr>
          <a:xfrm>
            <a:off x="411480" y="2684095"/>
            <a:ext cx="4443154" cy="3492868"/>
          </a:xfrm>
        </p:spPr>
        <p:txBody>
          <a:bodyPr vert="horz" lIns="91440" tIns="45720" rIns="91440" bIns="45720" rtlCol="0" anchor="t">
            <a:normAutofit/>
          </a:bodyPr>
          <a:lstStyle/>
          <a:p>
            <a:r>
              <a:rPr lang="en-US" sz="1800" dirty="0"/>
              <a:t>Bij </a:t>
            </a:r>
            <a:r>
              <a:rPr lang="en-US" sz="1800" dirty="0" err="1"/>
              <a:t>ontwikkeling</a:t>
            </a:r>
            <a:r>
              <a:rPr lang="en-US" sz="1800" dirty="0"/>
              <a:t> </a:t>
            </a:r>
            <a:r>
              <a:rPr lang="en-US" sz="1800" dirty="0" err="1"/>
              <a:t>tentoonstellingen</a:t>
            </a:r>
            <a:r>
              <a:rPr lang="en-US" sz="1800" dirty="0"/>
              <a:t>:</a:t>
            </a:r>
          </a:p>
          <a:p>
            <a:pPr marL="0" indent="0">
              <a:buNone/>
            </a:pPr>
            <a:r>
              <a:rPr lang="en-US" sz="1800" dirty="0" err="1"/>
              <a:t>Balans</a:t>
            </a:r>
            <a:r>
              <a:rPr lang="en-US" sz="1800" dirty="0"/>
              <a:t> </a:t>
            </a:r>
            <a:r>
              <a:rPr lang="en-US" sz="1800" dirty="0" err="1"/>
              <a:t>tussen</a:t>
            </a:r>
            <a:r>
              <a:rPr lang="en-US" sz="1800" dirty="0"/>
              <a:t> de </a:t>
            </a:r>
            <a:r>
              <a:rPr lang="en-US" sz="1800" dirty="0" err="1"/>
              <a:t>verschillende</a:t>
            </a:r>
            <a:r>
              <a:rPr lang="en-US" sz="1800" dirty="0"/>
              <a:t> </a:t>
            </a:r>
            <a:r>
              <a:rPr lang="en-US" sz="1800" dirty="0" err="1"/>
              <a:t>bezoekerservaringen</a:t>
            </a:r>
            <a:r>
              <a:rPr lang="en-US" sz="1800" dirty="0"/>
              <a:t> </a:t>
            </a:r>
            <a:r>
              <a:rPr lang="en-US" sz="1800" dirty="0" err="1"/>
              <a:t>afgestemd</a:t>
            </a:r>
            <a:r>
              <a:rPr lang="en-US" sz="1800" dirty="0"/>
              <a:t> op de </a:t>
            </a:r>
            <a:r>
              <a:rPr lang="en-US" sz="1800" dirty="0" err="1"/>
              <a:t>doelgroep</a:t>
            </a:r>
            <a:endParaRPr lang="en-US" sz="1800" dirty="0"/>
          </a:p>
          <a:p>
            <a:pPr marL="0" indent="0">
              <a:buNone/>
            </a:pPr>
            <a:endParaRPr lang="en-US" sz="1800" dirty="0"/>
          </a:p>
        </p:txBody>
      </p:sp>
      <p:pic>
        <p:nvPicPr>
          <p:cNvPr id="4" name="Tijdelijke aanduiding voor inhoud 3" descr="Afbeelding met tekst, cirkel, logo, schermopname&#10;&#10;Door AI gegenereerde inhoud is mogelijk onjuist.">
            <a:extLst>
              <a:ext uri="{FF2B5EF4-FFF2-40B4-BE49-F238E27FC236}">
                <a16:creationId xmlns:a16="http://schemas.microsoft.com/office/drawing/2014/main" id="{4AEBAEF9-0867-C5E8-9E9A-A85AE8042878}"/>
              </a:ext>
            </a:extLst>
          </p:cNvPr>
          <p:cNvPicPr>
            <a:picLocks noChangeAspect="1"/>
          </p:cNvPicPr>
          <p:nvPr/>
        </p:nvPicPr>
        <p:blipFill>
          <a:blip r:embed="rId2"/>
          <a:stretch>
            <a:fillRect/>
          </a:stretch>
        </p:blipFill>
        <p:spPr>
          <a:xfrm>
            <a:off x="4623262" y="369272"/>
            <a:ext cx="7157258" cy="6119455"/>
          </a:xfrm>
          <a:prstGeom prst="rect">
            <a:avLst/>
          </a:prstGeom>
        </p:spPr>
      </p:pic>
    </p:spTree>
    <p:extLst>
      <p:ext uri="{BB962C8B-B14F-4D97-AF65-F5344CB8AC3E}">
        <p14:creationId xmlns:p14="http://schemas.microsoft.com/office/powerpoint/2010/main" val="2916354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55E37-DEB2-8D4E-05A9-DEC3A1E2BEB6}"/>
              </a:ext>
            </a:extLst>
          </p:cNvPr>
          <p:cNvSpPr>
            <a:spLocks noGrp="1"/>
          </p:cNvSpPr>
          <p:nvPr>
            <p:ph type="title"/>
          </p:nvPr>
        </p:nvSpPr>
        <p:spPr/>
        <p:txBody>
          <a:bodyPr/>
          <a:lstStyle/>
          <a:p>
            <a:r>
              <a:rPr lang="nl-NL" dirty="0"/>
              <a:t>NEMO en wetenschap in de wereld</a:t>
            </a:r>
          </a:p>
        </p:txBody>
      </p:sp>
      <p:sp>
        <p:nvSpPr>
          <p:cNvPr id="3" name="Tijdelijke aanduiding voor inhoud 2">
            <a:extLst>
              <a:ext uri="{FF2B5EF4-FFF2-40B4-BE49-F238E27FC236}">
                <a16:creationId xmlns:a16="http://schemas.microsoft.com/office/drawing/2014/main" id="{810B2201-890B-AF1C-37CC-FAB86E0D8CA2}"/>
              </a:ext>
            </a:extLst>
          </p:cNvPr>
          <p:cNvSpPr>
            <a:spLocks noGrp="1"/>
          </p:cNvSpPr>
          <p:nvPr>
            <p:ph idx="1"/>
          </p:nvPr>
        </p:nvSpPr>
        <p:spPr/>
        <p:txBody>
          <a:bodyPr vert="horz" lIns="91440" tIns="45720" rIns="91440" bIns="45720" rtlCol="0" anchor="t">
            <a:normAutofit/>
          </a:bodyPr>
          <a:lstStyle/>
          <a:p>
            <a:r>
              <a:rPr lang="nl-NL" dirty="0" err="1"/>
              <a:t>Science</a:t>
            </a:r>
            <a:r>
              <a:rPr lang="nl-NL" dirty="0"/>
              <a:t> museum: Safe </a:t>
            </a:r>
            <a:r>
              <a:rPr lang="nl-NL" dirty="0" err="1"/>
              <a:t>space</a:t>
            </a:r>
            <a:r>
              <a:rPr lang="nl-NL" dirty="0"/>
              <a:t> </a:t>
            </a:r>
            <a:r>
              <a:rPr lang="nl-NL" dirty="0" err="1"/>
              <a:t>for</a:t>
            </a:r>
            <a:r>
              <a:rPr lang="nl-NL" dirty="0"/>
              <a:t> </a:t>
            </a:r>
            <a:r>
              <a:rPr lang="nl-NL" dirty="0" err="1"/>
              <a:t>unsafe</a:t>
            </a:r>
            <a:r>
              <a:rPr lang="nl-NL" dirty="0"/>
              <a:t> </a:t>
            </a:r>
            <a:r>
              <a:rPr lang="nl-NL" dirty="0" err="1"/>
              <a:t>ideas</a:t>
            </a:r>
            <a:endParaRPr lang="nl-NL" dirty="0"/>
          </a:p>
          <a:p>
            <a:r>
              <a:rPr lang="nl-NL" dirty="0"/>
              <a:t>Visie: We hebben begrip van wetenschap &amp; technologie nodig om de wereld om ons heen te kunnen begrijpen en veranderen</a:t>
            </a:r>
          </a:p>
          <a:p>
            <a:r>
              <a:rPr lang="nl-NL" dirty="0"/>
              <a:t>Missie: De wereld van wetenschap en technologie toegankelijk maken voor iedereen</a:t>
            </a:r>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226307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FCD3D13-FE5C-9E08-3E4E-461FB21D77FC}"/>
              </a:ext>
            </a:extLst>
          </p:cNvPr>
          <p:cNvSpPr>
            <a:spLocks noGrp="1"/>
          </p:cNvSpPr>
          <p:nvPr>
            <p:ph type="title"/>
          </p:nvPr>
        </p:nvSpPr>
        <p:spPr>
          <a:xfrm>
            <a:off x="411480" y="991443"/>
            <a:ext cx="4443154" cy="1087819"/>
          </a:xfrm>
        </p:spPr>
        <p:txBody>
          <a:bodyPr anchor="b">
            <a:normAutofit/>
          </a:bodyPr>
          <a:lstStyle/>
          <a:p>
            <a:r>
              <a:rPr lang="nl-NL" sz="3400"/>
              <a:t>Weerstand</a:t>
            </a:r>
          </a:p>
        </p:txBody>
      </p:sp>
      <p:sp>
        <p:nvSpPr>
          <p:cNvPr id="37" name="Rectangle 36">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D65B4221-A9E4-9C86-8ACE-915C06E849E6}"/>
              </a:ext>
            </a:extLst>
          </p:cNvPr>
          <p:cNvSpPr>
            <a:spLocks noGrp="1"/>
          </p:cNvSpPr>
          <p:nvPr>
            <p:ph idx="1"/>
          </p:nvPr>
        </p:nvSpPr>
        <p:spPr>
          <a:xfrm>
            <a:off x="411480" y="2684095"/>
            <a:ext cx="4443154" cy="3492868"/>
          </a:xfrm>
        </p:spPr>
        <p:txBody>
          <a:bodyPr vert="horz" lIns="91440" tIns="45720" rIns="91440" bIns="45720" rtlCol="0">
            <a:normAutofit/>
          </a:bodyPr>
          <a:lstStyle/>
          <a:p>
            <a:r>
              <a:rPr lang="nl-NL" sz="1800"/>
              <a:t>In het museum </a:t>
            </a:r>
          </a:p>
          <a:p>
            <a:r>
              <a:rPr lang="nl-NL" sz="1800"/>
              <a:t>Online/socials</a:t>
            </a:r>
          </a:p>
          <a:p>
            <a:r>
              <a:rPr lang="nl-NL" sz="1800"/>
              <a:t>Tijdens activiteiten (workshops, demonstraties)</a:t>
            </a:r>
          </a:p>
          <a:p>
            <a:endParaRPr lang="nl-NL" sz="1800"/>
          </a:p>
          <a:p>
            <a:r>
              <a:rPr lang="nl-NL" sz="1800"/>
              <a:t>Verschillende vormen van weerstand</a:t>
            </a:r>
          </a:p>
          <a:p>
            <a:endParaRPr lang="nl-NL" sz="1800"/>
          </a:p>
          <a:p>
            <a:r>
              <a:rPr lang="nl-NL" sz="1800"/>
              <a:t>Weerstand tegen wetenschap in de klas?</a:t>
            </a:r>
          </a:p>
        </p:txBody>
      </p:sp>
      <p:pic>
        <p:nvPicPr>
          <p:cNvPr id="30" name="Afbeelding 29" descr="Afbeelding met tekst, schermopname, diagram, Lettertype&#10;&#10;Door AI gegenereerde inhoud is mogelijk onjuist.">
            <a:extLst>
              <a:ext uri="{FF2B5EF4-FFF2-40B4-BE49-F238E27FC236}">
                <a16:creationId xmlns:a16="http://schemas.microsoft.com/office/drawing/2014/main" id="{B0B3BDB7-86EB-5AB9-2281-EAB9A42D0A1A}"/>
              </a:ext>
            </a:extLst>
          </p:cNvPr>
          <p:cNvPicPr>
            <a:picLocks noChangeAspect="1"/>
          </p:cNvPicPr>
          <p:nvPr/>
        </p:nvPicPr>
        <p:blipFill>
          <a:blip r:embed="rId2"/>
          <a:stretch>
            <a:fillRect/>
          </a:stretch>
        </p:blipFill>
        <p:spPr>
          <a:xfrm>
            <a:off x="5385816" y="1235730"/>
            <a:ext cx="6440424" cy="4331185"/>
          </a:xfrm>
          <a:prstGeom prst="rect">
            <a:avLst/>
          </a:prstGeom>
        </p:spPr>
      </p:pic>
    </p:spTree>
    <p:extLst>
      <p:ext uri="{BB962C8B-B14F-4D97-AF65-F5344CB8AC3E}">
        <p14:creationId xmlns:p14="http://schemas.microsoft.com/office/powerpoint/2010/main" val="190274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12AD-77A6-DF01-6AD4-00DFBF687CB0}"/>
              </a:ext>
            </a:extLst>
          </p:cNvPr>
          <p:cNvSpPr>
            <a:spLocks noGrp="1"/>
          </p:cNvSpPr>
          <p:nvPr>
            <p:ph type="title"/>
          </p:nvPr>
        </p:nvSpPr>
        <p:spPr/>
        <p:txBody>
          <a:bodyPr/>
          <a:lstStyle/>
          <a:p>
            <a:r>
              <a:rPr lang="en-US" dirty="0"/>
              <a:t>Wat </a:t>
            </a:r>
            <a:r>
              <a:rPr lang="en-US" dirty="0" err="1"/>
              <a:t>zegt</a:t>
            </a:r>
            <a:r>
              <a:rPr lang="en-US" dirty="0"/>
              <a:t> de </a:t>
            </a:r>
            <a:r>
              <a:rPr lang="en-US" dirty="0" err="1"/>
              <a:t>wetenschap</a:t>
            </a:r>
            <a:r>
              <a:rPr lang="en-US" dirty="0"/>
              <a:t> </a:t>
            </a:r>
            <a:r>
              <a:rPr lang="en-US" dirty="0" err="1"/>
              <a:t>hierover</a:t>
            </a:r>
            <a:r>
              <a:rPr lang="en-US" dirty="0"/>
              <a:t>?</a:t>
            </a:r>
          </a:p>
        </p:txBody>
      </p:sp>
      <p:cxnSp>
        <p:nvCxnSpPr>
          <p:cNvPr id="5" name="Straight Arrow Connector 4">
            <a:extLst>
              <a:ext uri="{FF2B5EF4-FFF2-40B4-BE49-F238E27FC236}">
                <a16:creationId xmlns:a16="http://schemas.microsoft.com/office/drawing/2014/main" id="{5FBCE84E-0F07-7B1C-05D5-9866BEF441EF}"/>
              </a:ext>
            </a:extLst>
          </p:cNvPr>
          <p:cNvCxnSpPr/>
          <p:nvPr/>
        </p:nvCxnSpPr>
        <p:spPr>
          <a:xfrm flipV="1">
            <a:off x="4156383" y="3676413"/>
            <a:ext cx="3411912" cy="20528"/>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61EC00EA-1397-7919-47F6-BEF5356AEBB4}"/>
              </a:ext>
            </a:extLst>
          </p:cNvPr>
          <p:cNvCxnSpPr>
            <a:cxnSpLocks/>
          </p:cNvCxnSpPr>
          <p:nvPr/>
        </p:nvCxnSpPr>
        <p:spPr>
          <a:xfrm>
            <a:off x="5999598" y="2142049"/>
            <a:ext cx="13804" cy="3326094"/>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ECA557E-6C08-EC5C-2735-FA4FD279C914}"/>
              </a:ext>
            </a:extLst>
          </p:cNvPr>
          <p:cNvSpPr txBox="1"/>
          <p:nvPr/>
        </p:nvSpPr>
        <p:spPr>
          <a:xfrm>
            <a:off x="5116319" y="1694475"/>
            <a:ext cx="19770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Positieve</a:t>
            </a:r>
            <a:r>
              <a:rPr lang="en-US" dirty="0"/>
              <a:t> </a:t>
            </a:r>
            <a:r>
              <a:rPr lang="en-US" err="1"/>
              <a:t>houding</a:t>
            </a:r>
            <a:endParaRPr lang="en-US"/>
          </a:p>
        </p:txBody>
      </p:sp>
      <p:sp>
        <p:nvSpPr>
          <p:cNvPr id="8" name="TextBox 7">
            <a:extLst>
              <a:ext uri="{FF2B5EF4-FFF2-40B4-BE49-F238E27FC236}">
                <a16:creationId xmlns:a16="http://schemas.microsoft.com/office/drawing/2014/main" id="{A59FEBBA-3820-E3D4-ABDC-328CC2110C9E}"/>
              </a:ext>
            </a:extLst>
          </p:cNvPr>
          <p:cNvSpPr txBox="1"/>
          <p:nvPr/>
        </p:nvSpPr>
        <p:spPr>
          <a:xfrm>
            <a:off x="5023643" y="5566260"/>
            <a:ext cx="21726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err="1"/>
              <a:t>Negatieve</a:t>
            </a:r>
            <a:r>
              <a:rPr lang="en-US" dirty="0"/>
              <a:t> </a:t>
            </a:r>
            <a:r>
              <a:rPr lang="en-US" dirty="0" err="1"/>
              <a:t>houding</a:t>
            </a:r>
          </a:p>
        </p:txBody>
      </p:sp>
      <p:sp>
        <p:nvSpPr>
          <p:cNvPr id="9" name="TextBox 8">
            <a:extLst>
              <a:ext uri="{FF2B5EF4-FFF2-40B4-BE49-F238E27FC236}">
                <a16:creationId xmlns:a16="http://schemas.microsoft.com/office/drawing/2014/main" id="{F32669C9-3DEF-EDD3-34D8-CFA2EA3A893D}"/>
              </a:ext>
            </a:extLst>
          </p:cNvPr>
          <p:cNvSpPr txBox="1"/>
          <p:nvPr/>
        </p:nvSpPr>
        <p:spPr>
          <a:xfrm>
            <a:off x="7659752" y="3506798"/>
            <a:ext cx="27596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Verkeerd</a:t>
            </a:r>
            <a:r>
              <a:rPr lang="en-US" dirty="0"/>
              <a:t> </a:t>
            </a:r>
            <a:r>
              <a:rPr lang="en-US" err="1"/>
              <a:t>begrepen</a:t>
            </a:r>
            <a:r>
              <a:rPr lang="en-US" dirty="0"/>
              <a:t> </a:t>
            </a:r>
            <a:r>
              <a:rPr lang="en-US" err="1"/>
              <a:t>kennis</a:t>
            </a:r>
            <a:endParaRPr lang="en-US"/>
          </a:p>
        </p:txBody>
      </p:sp>
      <p:sp>
        <p:nvSpPr>
          <p:cNvPr id="10" name="TextBox 9">
            <a:extLst>
              <a:ext uri="{FF2B5EF4-FFF2-40B4-BE49-F238E27FC236}">
                <a16:creationId xmlns:a16="http://schemas.microsoft.com/office/drawing/2014/main" id="{AFF78FB4-2512-5D86-F8EB-7659DE4B3E0A}"/>
              </a:ext>
            </a:extLst>
          </p:cNvPr>
          <p:cNvSpPr txBox="1"/>
          <p:nvPr/>
        </p:nvSpPr>
        <p:spPr>
          <a:xfrm>
            <a:off x="4158670" y="4176122"/>
            <a:ext cx="17401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Tegen-</a:t>
            </a:r>
            <a:r>
              <a:rPr lang="en-US" sz="1400" dirty="0" err="1"/>
              <a:t>juist</a:t>
            </a:r>
            <a:r>
              <a:rPr lang="en-US" sz="1400" dirty="0"/>
              <a:t>: </a:t>
            </a:r>
            <a:r>
              <a:rPr lang="en-US" sz="1400" dirty="0" err="1"/>
              <a:t>houding</a:t>
            </a:r>
            <a:r>
              <a:rPr lang="en-US" sz="1400" dirty="0"/>
              <a:t> </a:t>
            </a:r>
            <a:r>
              <a:rPr lang="en-US" sz="1400" dirty="0" err="1"/>
              <a:t>verandering</a:t>
            </a:r>
            <a:r>
              <a:rPr lang="en-US" sz="1400" dirty="0"/>
              <a:t> </a:t>
            </a:r>
            <a:r>
              <a:rPr lang="en-US" sz="1400" dirty="0" err="1"/>
              <a:t>nodig</a:t>
            </a:r>
          </a:p>
        </p:txBody>
      </p:sp>
      <p:sp>
        <p:nvSpPr>
          <p:cNvPr id="11" name="TextBox 10">
            <a:extLst>
              <a:ext uri="{FF2B5EF4-FFF2-40B4-BE49-F238E27FC236}">
                <a16:creationId xmlns:a16="http://schemas.microsoft.com/office/drawing/2014/main" id="{938FCE46-9764-F89F-1794-CC8F349FD3F6}"/>
              </a:ext>
            </a:extLst>
          </p:cNvPr>
          <p:cNvSpPr txBox="1"/>
          <p:nvPr/>
        </p:nvSpPr>
        <p:spPr>
          <a:xfrm>
            <a:off x="6259320" y="2652123"/>
            <a:ext cx="1874034" cy="5335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Pro-</a:t>
            </a:r>
            <a:r>
              <a:rPr lang="en-US" sz="1400" dirty="0" err="1"/>
              <a:t>onjuist</a:t>
            </a:r>
            <a:r>
              <a:rPr lang="en-US" sz="1400" dirty="0"/>
              <a:t>: </a:t>
            </a:r>
            <a:r>
              <a:rPr lang="en-US" sz="1400" dirty="0" err="1"/>
              <a:t>kennis</a:t>
            </a:r>
            <a:r>
              <a:rPr lang="en-US" sz="1400" dirty="0"/>
              <a:t> </a:t>
            </a:r>
            <a:r>
              <a:rPr lang="en-US" sz="1400" dirty="0" err="1"/>
              <a:t>verandering</a:t>
            </a:r>
            <a:r>
              <a:rPr lang="en-US" sz="1400" dirty="0"/>
              <a:t> </a:t>
            </a:r>
            <a:r>
              <a:rPr lang="en-US" sz="1400" dirty="0" err="1"/>
              <a:t>nodig</a:t>
            </a:r>
            <a:endParaRPr lang="en-US" sz="1400" dirty="0"/>
          </a:p>
        </p:txBody>
      </p:sp>
      <p:sp>
        <p:nvSpPr>
          <p:cNvPr id="12" name="TextBox 11">
            <a:extLst>
              <a:ext uri="{FF2B5EF4-FFF2-40B4-BE49-F238E27FC236}">
                <a16:creationId xmlns:a16="http://schemas.microsoft.com/office/drawing/2014/main" id="{FC57EBDD-DC22-EB3F-9057-6E5115177F8C}"/>
              </a:ext>
            </a:extLst>
          </p:cNvPr>
          <p:cNvSpPr txBox="1"/>
          <p:nvPr/>
        </p:nvSpPr>
        <p:spPr>
          <a:xfrm>
            <a:off x="6259320" y="4176123"/>
            <a:ext cx="26360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Tegen-</a:t>
            </a:r>
            <a:r>
              <a:rPr lang="en-US" sz="1400" err="1"/>
              <a:t>onjuist</a:t>
            </a:r>
            <a:r>
              <a:rPr lang="en-US" sz="1400" dirty="0"/>
              <a:t>: </a:t>
            </a:r>
            <a:r>
              <a:rPr lang="en-US" sz="1400" err="1"/>
              <a:t>conceptuele</a:t>
            </a:r>
            <a:r>
              <a:rPr lang="en-US" sz="1400" dirty="0"/>
              <a:t> </a:t>
            </a:r>
            <a:r>
              <a:rPr lang="en-US" sz="1400" err="1"/>
              <a:t>verandering</a:t>
            </a:r>
            <a:r>
              <a:rPr lang="en-US" sz="1400" dirty="0"/>
              <a:t> </a:t>
            </a:r>
            <a:r>
              <a:rPr lang="en-US" sz="1400" err="1"/>
              <a:t>nodig</a:t>
            </a:r>
            <a:endParaRPr lang="en-US" sz="1400"/>
          </a:p>
        </p:txBody>
      </p:sp>
      <p:sp>
        <p:nvSpPr>
          <p:cNvPr id="13" name="TextBox 12">
            <a:extLst>
              <a:ext uri="{FF2B5EF4-FFF2-40B4-BE49-F238E27FC236}">
                <a16:creationId xmlns:a16="http://schemas.microsoft.com/office/drawing/2014/main" id="{07CD91FE-5EAB-F56A-F9B6-C75662700D93}"/>
              </a:ext>
            </a:extLst>
          </p:cNvPr>
          <p:cNvSpPr txBox="1"/>
          <p:nvPr/>
        </p:nvSpPr>
        <p:spPr>
          <a:xfrm>
            <a:off x="4158670" y="2662421"/>
            <a:ext cx="17504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Pro-</a:t>
            </a:r>
            <a:r>
              <a:rPr lang="en-US" sz="1400" dirty="0" err="1"/>
              <a:t>juist</a:t>
            </a:r>
            <a:r>
              <a:rPr lang="en-US" sz="1400" dirty="0"/>
              <a:t>: </a:t>
            </a:r>
            <a:r>
              <a:rPr lang="en-US" sz="1400" dirty="0" err="1"/>
              <a:t>geen</a:t>
            </a:r>
            <a:r>
              <a:rPr lang="en-US" sz="1400" dirty="0"/>
              <a:t> </a:t>
            </a:r>
            <a:r>
              <a:rPr lang="en-US" sz="1400" dirty="0" err="1"/>
              <a:t>verandering</a:t>
            </a:r>
            <a:r>
              <a:rPr lang="en-US" sz="1400" dirty="0"/>
              <a:t> </a:t>
            </a:r>
            <a:r>
              <a:rPr lang="en-US" sz="1400" dirty="0" err="1"/>
              <a:t>nodig</a:t>
            </a:r>
            <a:endParaRPr lang="en-US" sz="1400" dirty="0"/>
          </a:p>
        </p:txBody>
      </p:sp>
      <p:sp>
        <p:nvSpPr>
          <p:cNvPr id="18" name="TextBox 17">
            <a:extLst>
              <a:ext uri="{FF2B5EF4-FFF2-40B4-BE49-F238E27FC236}">
                <a16:creationId xmlns:a16="http://schemas.microsoft.com/office/drawing/2014/main" id="{2B3CB0AB-C1C0-5033-BEEC-9D979462F69D}"/>
              </a:ext>
            </a:extLst>
          </p:cNvPr>
          <p:cNvSpPr txBox="1"/>
          <p:nvPr/>
        </p:nvSpPr>
        <p:spPr>
          <a:xfrm>
            <a:off x="2305157" y="3506799"/>
            <a:ext cx="17710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Accurate </a:t>
            </a:r>
            <a:r>
              <a:rPr lang="en-US" err="1"/>
              <a:t>kennis</a:t>
            </a:r>
            <a:endParaRPr lang="en-US"/>
          </a:p>
        </p:txBody>
      </p:sp>
      <p:sp>
        <p:nvSpPr>
          <p:cNvPr id="19" name="Oval 18">
            <a:extLst>
              <a:ext uri="{FF2B5EF4-FFF2-40B4-BE49-F238E27FC236}">
                <a16:creationId xmlns:a16="http://schemas.microsoft.com/office/drawing/2014/main" id="{40E27465-DC07-DE4A-60CB-BCFF2667D4A0}"/>
              </a:ext>
            </a:extLst>
          </p:cNvPr>
          <p:cNvSpPr/>
          <p:nvPr/>
        </p:nvSpPr>
        <p:spPr>
          <a:xfrm rot="-420000">
            <a:off x="6064455" y="3894388"/>
            <a:ext cx="2515111" cy="106641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334853F-2EB9-3767-2840-242AF52BA2FD}"/>
              </a:ext>
            </a:extLst>
          </p:cNvPr>
          <p:cNvSpPr txBox="1"/>
          <p:nvPr/>
        </p:nvSpPr>
        <p:spPr>
          <a:xfrm>
            <a:off x="8122680" y="4811843"/>
            <a:ext cx="4069787"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err="1">
                <a:solidFill>
                  <a:srgbClr val="FF0000"/>
                </a:solidFill>
              </a:rPr>
              <a:t>Verschillende</a:t>
            </a:r>
            <a:r>
              <a:rPr lang="en-US" sz="2000" b="1" dirty="0">
                <a:solidFill>
                  <a:srgbClr val="FF0000"/>
                </a:solidFill>
              </a:rPr>
              <a:t> </a:t>
            </a:r>
            <a:r>
              <a:rPr lang="en-US" sz="2000" b="1" err="1">
                <a:solidFill>
                  <a:srgbClr val="FF0000"/>
                </a:solidFill>
              </a:rPr>
              <a:t>obstakels</a:t>
            </a:r>
            <a:r>
              <a:rPr lang="en-US" sz="2000" b="1">
                <a:solidFill>
                  <a:srgbClr val="FF0000"/>
                </a:solidFill>
              </a:rPr>
              <a:t>:</a:t>
            </a:r>
          </a:p>
          <a:p>
            <a:pPr marL="342900" indent="-342900">
              <a:buFont typeface="Calibri"/>
              <a:buChar char="-"/>
            </a:pPr>
            <a:r>
              <a:rPr lang="en-US" b="1" dirty="0" err="1">
                <a:solidFill>
                  <a:srgbClr val="FF0000"/>
                </a:solidFill>
              </a:rPr>
              <a:t>Bestaande</a:t>
            </a:r>
            <a:r>
              <a:rPr lang="en-US" b="1" dirty="0">
                <a:solidFill>
                  <a:srgbClr val="FF0000"/>
                </a:solidFill>
              </a:rPr>
              <a:t> </a:t>
            </a:r>
            <a:r>
              <a:rPr lang="en-US" b="1" dirty="0" err="1">
                <a:solidFill>
                  <a:srgbClr val="FF0000"/>
                </a:solidFill>
              </a:rPr>
              <a:t>wetenschappelijke</a:t>
            </a:r>
            <a:r>
              <a:rPr lang="en-US" b="1" dirty="0">
                <a:solidFill>
                  <a:srgbClr val="FF0000"/>
                </a:solidFill>
              </a:rPr>
              <a:t> </a:t>
            </a:r>
            <a:r>
              <a:rPr lang="en-US" b="1" dirty="0" err="1">
                <a:solidFill>
                  <a:srgbClr val="FF0000"/>
                </a:solidFill>
              </a:rPr>
              <a:t>ideeën</a:t>
            </a:r>
          </a:p>
          <a:p>
            <a:pPr marL="342900" indent="-342900">
              <a:buFont typeface="Calibri"/>
              <a:buChar char="-"/>
            </a:pPr>
            <a:r>
              <a:rPr lang="en-US" b="1" dirty="0">
                <a:solidFill>
                  <a:srgbClr val="FF0000"/>
                </a:solidFill>
              </a:rPr>
              <a:t>Sociale </a:t>
            </a:r>
            <a:r>
              <a:rPr lang="en-US" b="1" err="1">
                <a:solidFill>
                  <a:srgbClr val="FF0000"/>
                </a:solidFill>
              </a:rPr>
              <a:t>kringen</a:t>
            </a:r>
            <a:endParaRPr lang="en-US" b="1">
              <a:solidFill>
                <a:srgbClr val="FF0000"/>
              </a:solidFill>
            </a:endParaRPr>
          </a:p>
          <a:p>
            <a:pPr marL="342900" indent="-342900">
              <a:buFont typeface="Calibri"/>
              <a:buChar char="-"/>
            </a:pPr>
            <a:r>
              <a:rPr lang="en-US" b="1" err="1">
                <a:solidFill>
                  <a:srgbClr val="FF0000"/>
                </a:solidFill>
              </a:rPr>
              <a:t>Morele</a:t>
            </a:r>
            <a:r>
              <a:rPr lang="en-US" b="1" dirty="0">
                <a:solidFill>
                  <a:srgbClr val="FF0000"/>
                </a:solidFill>
              </a:rPr>
              <a:t> </a:t>
            </a:r>
            <a:r>
              <a:rPr lang="en-US" b="1" err="1">
                <a:solidFill>
                  <a:srgbClr val="FF0000"/>
                </a:solidFill>
              </a:rPr>
              <a:t>overtuigingen</a:t>
            </a:r>
            <a:endParaRPr lang="en-US" b="1">
              <a:solidFill>
                <a:srgbClr val="FF0000"/>
              </a:solidFill>
            </a:endParaRPr>
          </a:p>
        </p:txBody>
      </p:sp>
    </p:spTree>
    <p:extLst>
      <p:ext uri="{BB962C8B-B14F-4D97-AF65-F5344CB8AC3E}">
        <p14:creationId xmlns:p14="http://schemas.microsoft.com/office/powerpoint/2010/main" val="267665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1C611-FBD1-0268-D11C-ED0F14ED34EB}"/>
              </a:ext>
            </a:extLst>
          </p:cNvPr>
          <p:cNvSpPr>
            <a:spLocks noGrp="1"/>
          </p:cNvSpPr>
          <p:nvPr>
            <p:ph type="title"/>
          </p:nvPr>
        </p:nvSpPr>
        <p:spPr/>
        <p:txBody>
          <a:bodyPr/>
          <a:lstStyle/>
          <a:p>
            <a:r>
              <a:rPr lang="en-US" dirty="0" err="1"/>
              <a:t>Oplossingen</a:t>
            </a:r>
            <a:r>
              <a:rPr lang="en-US" dirty="0"/>
              <a:t>?</a:t>
            </a:r>
          </a:p>
        </p:txBody>
      </p:sp>
      <p:sp>
        <p:nvSpPr>
          <p:cNvPr id="3" name="Content Placeholder 2">
            <a:extLst>
              <a:ext uri="{FF2B5EF4-FFF2-40B4-BE49-F238E27FC236}">
                <a16:creationId xmlns:a16="http://schemas.microsoft.com/office/drawing/2014/main" id="{B3B455B5-12F2-312E-13CA-283B6B3E0CE5}"/>
              </a:ext>
            </a:extLst>
          </p:cNvPr>
          <p:cNvSpPr>
            <a:spLocks noGrp="1"/>
          </p:cNvSpPr>
          <p:nvPr>
            <p:ph idx="1"/>
          </p:nvPr>
        </p:nvSpPr>
        <p:spPr/>
        <p:txBody>
          <a:bodyPr vert="horz" lIns="91440" tIns="45720" rIns="91440" bIns="45720" rtlCol="0" anchor="t">
            <a:normAutofit/>
          </a:bodyPr>
          <a:lstStyle/>
          <a:p>
            <a:r>
              <a:rPr lang="en-US" dirty="0" err="1"/>
              <a:t>Conceptuele</a:t>
            </a:r>
            <a:r>
              <a:rPr lang="en-US" dirty="0"/>
              <a:t> </a:t>
            </a:r>
            <a:r>
              <a:rPr lang="en-US" dirty="0" err="1"/>
              <a:t>verandering</a:t>
            </a:r>
            <a:endParaRPr lang="en-US" dirty="0"/>
          </a:p>
          <a:p>
            <a:r>
              <a:rPr lang="en-US" dirty="0" err="1"/>
              <a:t>Dialoog</a:t>
            </a:r>
            <a:r>
              <a:rPr lang="en-US" dirty="0"/>
              <a:t> in </a:t>
            </a:r>
            <a:r>
              <a:rPr lang="en-US" dirty="0" err="1"/>
              <a:t>plaats</a:t>
            </a:r>
            <a:r>
              <a:rPr lang="en-US" dirty="0"/>
              <a:t> van </a:t>
            </a:r>
            <a:r>
              <a:rPr lang="en-US" dirty="0" err="1"/>
              <a:t>informatie</a:t>
            </a:r>
            <a:r>
              <a:rPr lang="en-US" dirty="0"/>
              <a:t> </a:t>
            </a:r>
            <a:r>
              <a:rPr lang="en-US" dirty="0" err="1"/>
              <a:t>zenden</a:t>
            </a:r>
            <a:endParaRPr lang="en-US" dirty="0"/>
          </a:p>
          <a:p>
            <a:r>
              <a:rPr lang="en-US" dirty="0"/>
              <a:t>Higher ground in </a:t>
            </a:r>
            <a:r>
              <a:rPr lang="en-US" dirty="0" err="1"/>
              <a:t>plaats</a:t>
            </a:r>
            <a:r>
              <a:rPr lang="en-US" dirty="0"/>
              <a:t> van common ground</a:t>
            </a:r>
          </a:p>
          <a:p>
            <a:endParaRPr lang="en-US" dirty="0"/>
          </a:p>
        </p:txBody>
      </p:sp>
    </p:spTree>
    <p:extLst>
      <p:ext uri="{BB962C8B-B14F-4D97-AF65-F5344CB8AC3E}">
        <p14:creationId xmlns:p14="http://schemas.microsoft.com/office/powerpoint/2010/main" val="2288047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26117-E24A-1051-4B0F-DBF361ED9BA4}"/>
              </a:ext>
            </a:extLst>
          </p:cNvPr>
          <p:cNvSpPr>
            <a:spLocks noGrp="1"/>
          </p:cNvSpPr>
          <p:nvPr>
            <p:ph type="title"/>
          </p:nvPr>
        </p:nvSpPr>
        <p:spPr/>
        <p:txBody>
          <a:bodyPr/>
          <a:lstStyle/>
          <a:p>
            <a:r>
              <a:rPr lang="nl-NL" dirty="0"/>
              <a:t>NEMO Kennislink</a:t>
            </a:r>
          </a:p>
        </p:txBody>
      </p:sp>
      <p:sp>
        <p:nvSpPr>
          <p:cNvPr id="3" name="Tijdelijke aanduiding voor inhoud 2">
            <a:extLst>
              <a:ext uri="{FF2B5EF4-FFF2-40B4-BE49-F238E27FC236}">
                <a16:creationId xmlns:a16="http://schemas.microsoft.com/office/drawing/2014/main" id="{DEC52A0D-CAD8-66E4-FEF5-F91AF964FD51}"/>
              </a:ext>
            </a:extLst>
          </p:cNvPr>
          <p:cNvSpPr>
            <a:spLocks noGrp="1"/>
          </p:cNvSpPr>
          <p:nvPr>
            <p:ph idx="1"/>
          </p:nvPr>
        </p:nvSpPr>
        <p:spPr>
          <a:xfrm>
            <a:off x="838200" y="1367133"/>
            <a:ext cx="10515600" cy="4351338"/>
          </a:xfrm>
        </p:spPr>
        <p:txBody>
          <a:bodyPr vert="horz" lIns="91440" tIns="45720" rIns="91440" bIns="45720" rtlCol="0" anchor="t">
            <a:normAutofit/>
          </a:bodyPr>
          <a:lstStyle/>
          <a:p>
            <a:pPr marL="0" indent="0">
              <a:buNone/>
            </a:pPr>
            <a:r>
              <a:rPr lang="nl-NL" dirty="0">
                <a:ea typeface="+mn-lt"/>
                <a:cs typeface="+mn-lt"/>
                <a:hlinkClick r:id="rId2"/>
              </a:rPr>
              <a:t>https://www.nemokennislink.nl/themas/hoe-weet-je-dat</a:t>
            </a:r>
            <a:endParaRPr lang="nl-NL">
              <a:ea typeface="+mn-lt"/>
              <a:cs typeface="+mn-lt"/>
            </a:endParaRPr>
          </a:p>
          <a:p>
            <a:pPr marL="0" indent="0">
              <a:buNone/>
            </a:pPr>
            <a:endParaRPr lang="nl-NL" dirty="0"/>
          </a:p>
          <a:p>
            <a:pPr algn="ctr">
              <a:buNone/>
            </a:pPr>
            <a:r>
              <a:rPr lang="nl-NL" sz="4500" dirty="0"/>
              <a:t>Hoe weet je dat?</a:t>
            </a:r>
            <a:endParaRPr lang="nl-NL" dirty="0"/>
          </a:p>
          <a:p>
            <a:pPr algn="ctr">
              <a:buNone/>
            </a:pPr>
            <a:r>
              <a:rPr lang="nl-NL" sz="1400" dirty="0">
                <a:ea typeface="+mn-lt"/>
                <a:cs typeface="+mn-lt"/>
              </a:rPr>
              <a:t>Het lijkt soms wel of iedereen tegenwoordig zijn ‘eigen onderzoek’ doet en zijn ‘eigen waarheid’ heeft. Hoe kom je eigenlijk tot nieuwe kennis en inzichten? En welke valkuilen liggen daarbij op de loer?</a:t>
            </a:r>
            <a:endParaRPr lang="nl-NL" dirty="0"/>
          </a:p>
          <a:p>
            <a:pPr marL="0" indent="0">
              <a:buNone/>
            </a:pPr>
            <a:endParaRPr lang="nl-NL" dirty="0"/>
          </a:p>
        </p:txBody>
      </p:sp>
      <p:pic>
        <p:nvPicPr>
          <p:cNvPr id="4" name="Afbeelding 3" descr="Afbeelding met patroon, plein, Symmetrie, pixel&#10;&#10;Door AI gegenereerde inhoud is mogelijk onjuist.">
            <a:extLst>
              <a:ext uri="{FF2B5EF4-FFF2-40B4-BE49-F238E27FC236}">
                <a16:creationId xmlns:a16="http://schemas.microsoft.com/office/drawing/2014/main" id="{8C69A6AC-9C49-61B8-47BD-AFF03C919F81}"/>
              </a:ext>
            </a:extLst>
          </p:cNvPr>
          <p:cNvPicPr>
            <a:picLocks noChangeAspect="1"/>
          </p:cNvPicPr>
          <p:nvPr/>
        </p:nvPicPr>
        <p:blipFill>
          <a:blip r:embed="rId3"/>
          <a:stretch>
            <a:fillRect/>
          </a:stretch>
        </p:blipFill>
        <p:spPr>
          <a:xfrm>
            <a:off x="4856135" y="4236203"/>
            <a:ext cx="2279543" cy="2279543"/>
          </a:xfrm>
          <a:prstGeom prst="rect">
            <a:avLst/>
          </a:prstGeom>
        </p:spPr>
      </p:pic>
    </p:spTree>
    <p:extLst>
      <p:ext uri="{BB962C8B-B14F-4D97-AF65-F5344CB8AC3E}">
        <p14:creationId xmlns:p14="http://schemas.microsoft.com/office/powerpoint/2010/main" val="10412906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629</Words>
  <Application>Microsoft Office PowerPoint</Application>
  <PresentationFormat>Breedbeeld</PresentationFormat>
  <Paragraphs>129</Paragraphs>
  <Slides>24</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24</vt:i4>
      </vt:variant>
    </vt:vector>
  </HeadingPairs>
  <TitlesOfParts>
    <vt:vector size="29" baseType="lpstr">
      <vt:lpstr>Aptos</vt:lpstr>
      <vt:lpstr>Aptos Display</vt:lpstr>
      <vt:lpstr>Arial</vt:lpstr>
      <vt:lpstr>Calibri</vt:lpstr>
      <vt:lpstr>Kantoorthema</vt:lpstr>
      <vt:lpstr>NEMO Science Museum </vt:lpstr>
      <vt:lpstr>Dialoogconfetti</vt:lpstr>
      <vt:lpstr>NEMO Science Museum</vt:lpstr>
      <vt:lpstr>Visie op leren</vt:lpstr>
      <vt:lpstr>NEMO en wetenschap in de wereld</vt:lpstr>
      <vt:lpstr>Weerstand</vt:lpstr>
      <vt:lpstr>Wat zegt de wetenschap hierover?</vt:lpstr>
      <vt:lpstr>Oplossingen?</vt:lpstr>
      <vt:lpstr>NEMO Kennislink</vt:lpstr>
      <vt:lpstr>Fenomena</vt:lpstr>
      <vt:lpstr>Hoe weet jij wat je weet?</vt:lpstr>
      <vt:lpstr>PowerPoint-presentatie</vt:lpstr>
      <vt:lpstr>Kern en schil</vt:lpstr>
      <vt:lpstr>PowerPoint-presentatie</vt:lpstr>
      <vt:lpstr>Rode draden</vt:lpstr>
      <vt:lpstr>Forum</vt:lpstr>
      <vt:lpstr>Forum: introductie</vt:lpstr>
      <vt:lpstr>Forum: introductie thema</vt:lpstr>
      <vt:lpstr>Stelling 1: maximaal 1 vlucht per persoon per jaar</vt:lpstr>
      <vt:lpstr>Stelling 2: De aarde actief afkoelen </vt:lpstr>
      <vt:lpstr>Afsluiting/samenvatting</vt:lpstr>
      <vt:lpstr>Thema 2 : voeding</vt:lpstr>
      <vt:lpstr>Thema 3 gezondheid</vt:lpstr>
      <vt:lpstr>Afsluiting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User</cp:lastModifiedBy>
  <cp:revision>753</cp:revision>
  <dcterms:created xsi:type="dcterms:W3CDTF">2025-11-12T13:35:58Z</dcterms:created>
  <dcterms:modified xsi:type="dcterms:W3CDTF">2025-12-13T13:50:12Z</dcterms:modified>
</cp:coreProperties>
</file>